
<file path=[Content_Types].xml><?xml version="1.0" encoding="utf-8"?>
<Types xmlns="http://schemas.openxmlformats.org/package/2006/content-types">
  <Default ContentType="application/vnd.openxmlformats-officedocument.spreadsheetml.sheet" Extension="xlsx"/>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2.xml"/>
  <Override ContentType="application/vnd.openxmlformats-officedocument.drawingml.chart+xml" PartName="/ppt/charts/chart1.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y="6858000" cx="12192000"/>
  <p:notesSz cx="6858000" cy="12192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i/lZy1Cdzk29fcwNIhGiYajUt05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15A08A0-EF56-448D-9C4B-F4E564843AE5}">
  <a:tblStyle styleId="{A15A08A0-EF56-448D-9C4B-F4E564843AE5}"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customschemas.google.com/relationships/presentationmetadata" Target="metadata"/><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0B1B33"/>
                </a:solidFill>
                <a:latin typeface="Calibri"/>
              </a:defRPr>
            </a:pPr>
            <a:r>
              <a:rPr lang="en-US" sz="1300" b="0" i="0" u="none" strike="noStrike">
                <a:solidFill>
                  <a:srgbClr val="0B1B33"/>
                </a:solidFill>
                <a:latin typeface="Calibri"/>
              </a:rPr>
              <a:t>Years taken to reach 100 million users</a:t>
            </a:r>
          </a:p>
        </c:rich>
      </c:tx>
      <c:overlay val="0"/>
    </c:title>
    <c:autoTitleDeleted val="0"/>
    <c:plotArea>
      <c:layout/>
      <c:barChart>
        <c:barDir val="bar"/>
        <c:grouping val="clustered"/>
        <c:varyColors val="0"/>
        <c:ser>
          <c:idx val="0"/>
          <c:order val="0"/>
          <c:tx>
            <c:strRef>
              <c:f>Sheet1!$B$1</c:f>
              <c:strCache>
                <c:ptCount val="1"/>
                <c:pt idx="0">
                  <c:v>Years to reach 100 million users</c:v>
                </c:pt>
              </c:strCache>
            </c:strRef>
          </c:tx>
          <c:spPr>
            <a:solidFill>
              <a:srgbClr val="1466D6"/>
            </a:solidFill>
            <a:effectLst/>
          </c:spPr>
          <c:invertIfNegative val="0"/>
          <c:dLbls>
            <c:numFmt formatCode="#,##0" sourceLinked="0"/>
            <c:spPr>
              <a:noFill/>
              <a:ln>
                <a:noFill/>
              </a:ln>
              <a:effectLst/>
            </c:spPr>
            <c:txPr>
              <a:bodyPr/>
              <a:lstStyle/>
              <a:p>
                <a:pPr>
                  <a:defRPr sz="1100" b="1" i="0" u="none" strike="noStrike">
                    <a:solidFill>
                      <a:srgbClr val="1B3050"/>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Telephone</c:v>
                </c:pt>
                <c:pt idx="1">
                  <c:v>Mobile phone</c:v>
                </c:pt>
                <c:pt idx="2">
                  <c:v>World Wide Web</c:v>
                </c:pt>
                <c:pt idx="3">
                  <c:v>Facebook</c:v>
                </c:pt>
                <c:pt idx="4">
                  <c:v>Instagram</c:v>
                </c:pt>
                <c:pt idx="5">
                  <c:v>TikTok</c:v>
                </c:pt>
                <c:pt idx="6">
                  <c:v>ChatGPT</c:v>
                </c:pt>
              </c:strCache>
            </c:strRef>
          </c:cat>
          <c:val>
            <c:numRef>
              <c:f>Sheet1!$B$2:$B$8</c:f>
              <c:numCache>
                <c:formatCode>General</c:formatCode>
                <c:ptCount val="7"/>
                <c:pt idx="0">
                  <c:v>75</c:v>
                </c:pt>
                <c:pt idx="1">
                  <c:v>16</c:v>
                </c:pt>
                <c:pt idx="2">
                  <c:v>7</c:v>
                </c:pt>
                <c:pt idx="3">
                  <c:v>4.5</c:v>
                </c:pt>
                <c:pt idx="4">
                  <c:v>2.5</c:v>
                </c:pt>
                <c:pt idx="5">
                  <c:v>0.75</c:v>
                </c:pt>
                <c:pt idx="6">
                  <c:v>0.17</c:v>
                </c:pt>
              </c:numCache>
            </c:numRef>
          </c:val>
          <c:extLst>
            <c:ext xmlns:c16="http://schemas.microsoft.com/office/drawing/2014/chart" uri="{C3380CC4-5D6E-409C-BE32-E72D297353CC}">
              <c16:uniqueId val="{00000000-2698-444E-A72E-CCA903BFEC1D}"/>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100" b="0" i="0" u="none" strike="noStrike">
                <a:solidFill>
                  <a:srgbClr val="1B3050"/>
                </a:solidFill>
                <a:latin typeface="Calibri"/>
              </a:defRPr>
            </a:pPr>
            <a:endParaRPr lang="en-US"/>
          </a:p>
        </c:txPr>
        <c:crossAx val="2094734552"/>
        <c:crosses val="autoZero"/>
        <c:auto val="1"/>
        <c:lblAlgn val="ctr"/>
        <c:lblOffset val="100"/>
        <c:noMultiLvlLbl val="1"/>
      </c:catAx>
      <c:valAx>
        <c:axId val="2094734552"/>
        <c:scaling>
          <c:orientation val="minMax"/>
          <c:max val="80"/>
        </c:scaling>
        <c:delete val="0"/>
        <c:axPos val="b"/>
        <c:majorGridlines>
          <c:spPr>
            <a:ln w="12700" cap="flat">
              <a:solidFill>
                <a:srgbClr val="DCE5F2"/>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000" b="0" i="0" u="none" strike="noStrike">
                <a:solidFill>
                  <a:srgbClr val="7C8CA6"/>
                </a:solidFill>
                <a:latin typeface="Arial"/>
              </a:defRPr>
            </a:pPr>
            <a:endParaRPr lang="en-US"/>
          </a:p>
        </c:txPr>
        <c:crossAx val="2094734554"/>
        <c:crosses val="autoZero"/>
        <c:crossBetween val="between"/>
      </c:valAx>
      <c:spPr>
        <a:solidFill>
          <a:srgbClr val="FFFFFF"/>
        </a:solid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250" b="0" i="0" u="none" strike="noStrike">
                <a:solidFill>
                  <a:srgbClr val="0B1B33"/>
                </a:solidFill>
                <a:latin typeface="Calibri"/>
              </a:defRPr>
            </a:pPr>
            <a:r>
              <a:rPr lang="en-US" sz="1250" b="0" i="0" u="none" strike="noStrike">
                <a:solidFill>
                  <a:srgbClr val="0B1B33"/>
                </a:solidFill>
                <a:latin typeface="Calibri"/>
              </a:rPr>
              <a:t>Court cases worldwide in which AI-fabricated citations were filed</a:t>
            </a:r>
          </a:p>
        </c:rich>
      </c:tx>
      <c:overlay val="0"/>
    </c:title>
    <c:autoTitleDeleted val="0"/>
    <c:plotArea>
      <c:layout/>
      <c:lineChart>
        <c:grouping val="standard"/>
        <c:varyColors val="0"/>
        <c:ser>
          <c:idx val="0"/>
          <c:order val="0"/>
          <c:tx>
            <c:strRef>
              <c:f>Sheet1!$B$1</c:f>
              <c:strCache>
                <c:ptCount val="1"/>
                <c:pt idx="0">
                  <c:v>Documented court cases involving AI-fabricated citations</c:v>
                </c:pt>
              </c:strCache>
            </c:strRef>
          </c:tx>
          <c:spPr>
            <a:ln w="50800" cap="flat">
              <a:solidFill>
                <a:srgbClr val="E0564F"/>
              </a:solidFill>
              <a:prstDash val="solid"/>
              <a:round/>
            </a:ln>
            <a:effectLst/>
          </c:spPr>
          <c:marker>
            <c:symbol val="circle"/>
            <c:size val="6"/>
            <c:spPr>
              <a:solidFill>
                <a:srgbClr val="E0564F"/>
              </a:solidFill>
              <a:ln w="9525" cap="flat">
                <a:solidFill>
                  <a:srgbClr val="E0564F"/>
                </a:solidFill>
                <a:prstDash val="solid"/>
                <a:round/>
              </a:ln>
              <a:effectLst/>
            </c:spPr>
          </c:marker>
          <c:dLbls>
            <c:numFmt formatCode="#,##0" sourceLinked="0"/>
            <c:spPr>
              <a:noFill/>
              <a:ln>
                <a:noFill/>
              </a:ln>
              <a:effectLst/>
            </c:spPr>
            <c:txPr>
              <a:bodyPr/>
              <a:lstStyle/>
              <a:p>
                <a:pPr>
                  <a:defRPr sz="1200" b="1" i="0" u="none" strike="noStrike">
                    <a:solidFill>
                      <a:srgbClr val="1B3050"/>
                    </a:solidFill>
                    <a:latin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Mid-2025</c:v>
                </c:pt>
                <c:pt idx="1">
                  <c:v>Jan 2026</c:v>
                </c:pt>
                <c:pt idx="2">
                  <c:v>Apr 2026</c:v>
                </c:pt>
                <c:pt idx="3">
                  <c:v>Jun 2026</c:v>
                </c:pt>
              </c:strCache>
            </c:strRef>
          </c:cat>
          <c:val>
            <c:numRef>
              <c:f>Sheet1!$B$2:$B$5</c:f>
              <c:numCache>
                <c:formatCode>General</c:formatCode>
                <c:ptCount val="4"/>
                <c:pt idx="0">
                  <c:v>200</c:v>
                </c:pt>
                <c:pt idx="1">
                  <c:v>719</c:v>
                </c:pt>
                <c:pt idx="2">
                  <c:v>1227</c:v>
                </c:pt>
                <c:pt idx="3">
                  <c:v>1598</c:v>
                </c:pt>
              </c:numCache>
            </c:numRef>
          </c:val>
          <c:smooth val="0"/>
          <c:extLst>
            <c:ext xmlns:c16="http://schemas.microsoft.com/office/drawing/2014/chart" uri="{C3380CC4-5D6E-409C-BE32-E72D297353CC}">
              <c16:uniqueId val="{00000000-D9C2-4EFD-AE53-90D0B1E6D4CF}"/>
            </c:ext>
          </c:extLst>
        </c:ser>
        <c:dLbls>
          <c:dLblPos val="t"/>
          <c:showLegendKey val="0"/>
          <c:showVal val="1"/>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1B3050"/>
                </a:solidFill>
                <a:latin typeface="Calibri"/>
              </a:defRPr>
            </a:pPr>
            <a:endParaRPr lang="en-US"/>
          </a:p>
        </c:txPr>
        <c:crossAx val="2094734552"/>
        <c:crosses val="autoZero"/>
        <c:auto val="1"/>
        <c:lblAlgn val="ctr"/>
        <c:lblOffset val="100"/>
        <c:noMultiLvlLbl val="1"/>
      </c:catAx>
      <c:valAx>
        <c:axId val="2094734552"/>
        <c:scaling>
          <c:orientation val="minMax"/>
          <c:max val="1800"/>
        </c:scaling>
        <c:delete val="0"/>
        <c:axPos val="l"/>
        <c:majorGridlines>
          <c:spPr>
            <a:ln w="12700" cap="flat">
              <a:solidFill>
                <a:srgbClr val="DCE5F2"/>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7C8CA6"/>
                </a:solidFill>
                <a:latin typeface="Arial"/>
              </a:defRPr>
            </a:pPr>
            <a:endParaRPr lang="en-US"/>
          </a:p>
        </c:txPr>
        <c:crossAx val="2094734554"/>
        <c:crosses val="autoZero"/>
        <c:crossBetween val="between"/>
      </c:valAx>
      <c:spPr>
        <a:solidFill>
          <a:srgbClr val="FFFFFF"/>
        </a:solid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914400"/>
            <a:ext cx="4572225" cy="4572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5791200"/>
            <a:ext cx="5486400" cy="54864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 name="Shape 7"/>
        <p:cNvGrpSpPr/>
        <p:nvPr/>
      </p:nvGrpSpPr>
      <p:grpSpPr>
        <a:xfrm>
          <a:off x="0" y="0"/>
          <a:ext cx="0" cy="0"/>
          <a:chOff x="0" y="0"/>
          <a:chExt cx="0" cy="0"/>
        </a:xfrm>
      </p:grpSpPr>
      <p:sp>
        <p:nvSpPr>
          <p:cNvPr id="8" name="Google Shape;8;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 name="Google Shape;9;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Your Worships, I am not here to teach you law. You have spent your lives doing that. I am here to give you back the one thing the law cannot give you more of — time.</a:t>
            </a:r>
            <a:endParaRPr/>
          </a:p>
        </p:txBody>
      </p:sp>
      <p:sp>
        <p:nvSpPr>
          <p:cNvPr id="10" name="Google Shape;10;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800" u="none" cap="none" strike="noStrike">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0:notes"/>
          <p:cNvSpPr txBox="1"/>
          <p:nvPr>
            <p:ph idx="1" type="body"/>
          </p:nvPr>
        </p:nvSpPr>
        <p:spPr>
          <a:xfrm>
            <a:off x="685800" y="5791200"/>
            <a:ext cx="5486400" cy="548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0:notes"/>
          <p:cNvSpPr/>
          <p:nvPr>
            <p:ph idx="2" type="sldImg"/>
          </p:nvPr>
        </p:nvSpPr>
        <p:spPr>
          <a:xfrm>
            <a:off x="1143225" y="914400"/>
            <a:ext cx="4572225" cy="4572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9" name="Google Shape;189;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This is the emotional pivot of the first hour. Pause after reading the gold line. Then walk the four statistics and land on the red one: 'Forty-four percent are flying the aircraft. Nine percent have had a lesson. That is not an opportunity gap. That is a liability gap.'</a:t>
            </a:r>
            <a:endParaRPr/>
          </a:p>
        </p:txBody>
      </p:sp>
      <p:sp>
        <p:nvSpPr>
          <p:cNvPr id="190" name="Google Shape;190;p1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1" name="Google Shape;211;p1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Say: 'Everything from here is practical. Take out your pens — this is the section people screenshot.'</a:t>
            </a:r>
            <a:endParaRPr/>
          </a:p>
        </p:txBody>
      </p:sp>
      <p:sp>
        <p:nvSpPr>
          <p:cNvPr id="212" name="Google Shape;212;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3" name="Google Shape;223;p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Walk these fast — 45 seconds. The point is completeness, not detail. Then say: 'Now let me show you exactly which tool does which of these, and what it costs.'</a:t>
            </a:r>
            <a:endParaRPr/>
          </a:p>
        </p:txBody>
      </p:sp>
      <p:sp>
        <p:nvSpPr>
          <p:cNvPr id="224" name="Google Shape;224;p1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2" name="Google Shape;272;p1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Name-drop LawPavilion first — it is Nigerian, they know it, and it earns you local credibility instantly. Note aloud that most of these are ordinary consumer tools used well, not exotic software.</a:t>
            </a:r>
            <a:endParaRPr/>
          </a:p>
        </p:txBody>
      </p:sp>
      <p:sp>
        <p:nvSpPr>
          <p:cNvPr id="273" name="Google Shape;273;p1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2" name="Google Shape;282;p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Shift tone. Slower. More personal. 'Everything I have shown you so far happened elsewhere. Let us now talk about your courtroom.'</a:t>
            </a:r>
            <a:endParaRPr/>
          </a:p>
        </p:txBody>
      </p:sp>
      <p:sp>
        <p:nvSpPr>
          <p:cNvPr id="283" name="Google Shape;283;p1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4" name="Google Shape;294;p1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This slide must feel respectful, never accusatory. The line 'Nigeria does not lack learned magistrates' is what keeps the room with you. Deliver the closing italic line slowly — it is the thesis of the entire webinar.</a:t>
            </a:r>
            <a:endParaRPr/>
          </a:p>
        </p:txBody>
      </p:sp>
      <p:sp>
        <p:nvSpPr>
          <p:cNvPr id="295" name="Google Shape;295;p1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5" name="Google Shape;325;p1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Stress twice that the judicial work did not shrink — reading and reasoning still take 45 and 70 minutes. What collapsed was clerical labour. Say: 'I did not give you a shortcut around thinking. I gave you more room to think.'</a:t>
            </a:r>
            <a:endParaRPr/>
          </a:p>
        </p:txBody>
      </p:sp>
      <p:sp>
        <p:nvSpPr>
          <p:cNvPr id="326" name="Google Shape;326;p1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62" name="Google Shape;362;p1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Change your tone completely here. Grave. This section is what makes you trustworthy rather than a salesman — and paradoxically it is what sells the training.</a:t>
            </a:r>
            <a:endParaRPr/>
          </a:p>
        </p:txBody>
      </p:sp>
      <p:sp>
        <p:nvSpPr>
          <p:cNvPr id="363" name="Google Shape;363;p1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4" name="Google Shape;374;p1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Two hundred to one thousand five hundred and ninety-eight in twelve months. Say the numbers aloud, one by one. Then the Stanford figure — it destroys the assumption that buying an expensive tool solves the problem. That assumption is exactly what people substitute for training.</a:t>
            </a:r>
            <a:endParaRPr/>
          </a:p>
        </p:txBody>
      </p:sp>
      <p:sp>
        <p:nvSpPr>
          <p:cNvPr id="375" name="Google Shape;375;p1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 name="Google Shape;27;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a:p>
        </p:txBody>
      </p:sp>
      <p:sp>
        <p:nvSpPr>
          <p:cNvPr id="28" name="Google Shape;28;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2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1" name="Google Shape;391;p2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Name Justice Augie explicitly — it shows you have read what the Nigerian bench is actually saying, not just imported foreign material. Risk six, deskilling, is the one nobody expects; it lands well with senior officers thinking about their juniors.</a:t>
            </a:r>
            <a:endParaRPr/>
          </a:p>
        </p:txBody>
      </p:sp>
      <p:sp>
        <p:nvSpPr>
          <p:cNvPr id="392" name="Google Shape;392;p2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2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8" name="Google Shape;418;p2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Fifty-seven of sixty-three. Let that number sit. Then the closing line — this is where a magistrate audience leans in, because it is about duty to the court, which is their language, not technology.</a:t>
            </a:r>
            <a:endParaRPr/>
          </a:p>
        </p:txBody>
      </p:sp>
      <p:sp>
        <p:nvSpPr>
          <p:cNvPr id="419" name="Google Shape;419;p2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22:notes"/>
          <p:cNvSpPr txBox="1"/>
          <p:nvPr>
            <p:ph idx="1" type="body"/>
          </p:nvPr>
        </p:nvSpPr>
        <p:spPr>
          <a:xfrm>
            <a:off x="685800" y="5791200"/>
            <a:ext cx="5486400" cy="548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22:notes"/>
          <p:cNvSpPr/>
          <p:nvPr>
            <p:ph idx="2" type="sldImg"/>
          </p:nvPr>
        </p:nvSpPr>
        <p:spPr>
          <a:xfrm>
            <a:off x="1143225" y="914400"/>
            <a:ext cx="4572225" cy="4572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2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63" name="Google Shape;463;p2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This is the highest-value slide in the deck for the audience — and the most persuasive for the sale. Rule seven is the bridge. Say it plainly: 'Six of these are rules. The seventh is the only one that makes the other six possible.'</a:t>
            </a:r>
            <a:endParaRPr/>
          </a:p>
        </p:txBody>
      </p:sp>
      <p:sp>
        <p:nvSpPr>
          <p:cNvPr id="464" name="Google Shape;464;p2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2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00" name="Google Shape;500;p2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Slow down. This is the section that converts interest into decision.</a:t>
            </a:r>
            <a:endParaRPr/>
          </a:p>
        </p:txBody>
      </p:sp>
      <p:sp>
        <p:nvSpPr>
          <p:cNvPr id="501" name="Google Shape;501;p2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2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12" name="Google Shape;512;p2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Do not moralise. Present it as arithmetic and let them do the sum. The 'six working weeks' framing is the one that sticks — ask them what they would do with six extra working weeks a year.</a:t>
            </a:r>
            <a:endParaRPr/>
          </a:p>
        </p:txBody>
      </p:sp>
      <p:sp>
        <p:nvSpPr>
          <p:cNvPr id="513" name="Google Shape;513;p2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2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21" name="Google Shape;521;p2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Tone shifts from grave to warm and constructive. You have earned the right to make an offer.</a:t>
            </a:r>
            <a:endParaRPr/>
          </a:p>
        </p:txBody>
      </p:sp>
      <p:sp>
        <p:nvSpPr>
          <p:cNvPr id="522" name="Google Shape;522;p2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2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33" name="Google Shape;533;p2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Warm, matter-of-fact delivery. Do not oversell. You have spent ninety minutes establishing the problem — the room is already looking for the solution. Simply name it.</a:t>
            </a:r>
            <a:endParaRPr/>
          </a:p>
        </p:txBody>
      </p:sp>
      <p:sp>
        <p:nvSpPr>
          <p:cNvPr id="534" name="Google Shape;534;p2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2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59" name="Google Shape;559;p2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Deliver the price without apology or hesitation — any flinch here is heard. State the deadline once, clearly, then stop talking. Let the arithmetic on the lower panel do the persuading.</a:t>
            </a:r>
            <a:endParaRPr/>
          </a:p>
        </p:txBody>
      </p:sp>
      <p:sp>
        <p:nvSpPr>
          <p:cNvPr id="560" name="Google Shape;560;p2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2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80" name="Google Shape;580;p2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Handle these before anyone raises them. Pre-empting an objection defuses it; answering it after it is spoken looks defensive. The YouTube answer is the strongest — deliver it with conviction.</a:t>
            </a:r>
            <a:endParaRPr/>
          </a:p>
        </p:txBody>
      </p:sp>
      <p:sp>
        <p:nvSpPr>
          <p:cNvPr id="581" name="Google Shape;581;p2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p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 name="Google Shape;33;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Transition line: 'Before we ask what AI can do for us, we must ask why it is here at all. Because a technology you do not understand the origin of, you will always either fear or overtrust.'</a:t>
            </a:r>
            <a:endParaRPr/>
          </a:p>
        </p:txBody>
      </p:sp>
      <p:sp>
        <p:nvSpPr>
          <p:cNvPr id="34" name="Google Shape;34;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3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90" name="Google Shape;590;p3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Leave this slide on screen for the entire Q&amp;A. It is your credibility standing silently behind every answer you give. Close the session on it.</a:t>
            </a:r>
            <a:endParaRPr/>
          </a:p>
        </p:txBody>
      </p:sp>
      <p:sp>
        <p:nvSpPr>
          <p:cNvPr id="591" name="Google Shape;591;p3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p31:notes"/>
          <p:cNvSpPr txBox="1"/>
          <p:nvPr>
            <p:ph idx="1" type="body"/>
          </p:nvPr>
        </p:nvSpPr>
        <p:spPr>
          <a:xfrm>
            <a:off x="685800" y="5791200"/>
            <a:ext cx="5486400" cy="548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31:notes"/>
          <p:cNvSpPr/>
          <p:nvPr>
            <p:ph idx="2" type="sldImg"/>
          </p:nvPr>
        </p:nvSpPr>
        <p:spPr>
          <a:xfrm>
            <a:off x="1143225" y="914400"/>
            <a:ext cx="4572225" cy="4572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5" name="Google Shape;45;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Land the third card hard. Ask the room: 'What is a well-drafted charge sheet, if not a very precise prompt?' This is the moment the audience stops seeing AI as an engineer's toy.</a:t>
            </a:r>
            <a:endParaRPr/>
          </a:p>
        </p:txBody>
      </p:sp>
      <p:sp>
        <p:nvSpPr>
          <p:cNvPr id="46" name="Google Shape;46;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8" name="Google Shape;68;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Do not rush this chart. Point at the top bar, then the bottom. 'Seventy-five years. Two months. Your Worships, we are not discussing the future. We are discussing a thing that has already happened while we were on the bench.'</a:t>
            </a:r>
            <a:endParaRPr/>
          </a:p>
        </p:txBody>
      </p:sp>
      <p:sp>
        <p:nvSpPr>
          <p:cNvPr id="69" name="Google Shape;69;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1" name="Google Shape;81;p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The 'clerk who never took an oath' analogy is the single most portable idea in this deck. Repeat it later. Ask the room: 'Would you sign a ruling drafted by a clerk you had never sworn, never trained and never checked?' That question does all the work of the risk section in advance.</a:t>
            </a:r>
            <a:endParaRPr/>
          </a:p>
        </p:txBody>
      </p:sp>
      <p:sp>
        <p:nvSpPr>
          <p:cNvPr id="82" name="Google Shape;82;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0" name="Google Shape;90;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Say: 'I will not answer this question with my opinion. I will answer it with a docket.'</a:t>
            </a:r>
            <a:endParaRPr/>
          </a:p>
        </p:txBody>
      </p:sp>
      <p:sp>
        <p:nvSpPr>
          <p:cNvPr id="91" name="Google Shape;91;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2" name="Google Shape;102;p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200"/>
              <a:buFont typeface="Calibri"/>
              <a:buNone/>
            </a:pPr>
            <a:r>
              <a:rPr lang="en-US" sz="1200">
                <a:solidFill>
                  <a:srgbClr val="000000"/>
                </a:solidFill>
                <a:latin typeface="Calibri"/>
                <a:ea typeface="Calibri"/>
                <a:cs typeface="Calibri"/>
                <a:sym typeface="Calibri"/>
              </a:rPr>
              <a:t>Hold this slide briefly. Name the three exposures, promise the detail at Question Five, and move on. Do not litigate them here.</a:t>
            </a:r>
            <a:endParaRPr/>
          </a:p>
        </p:txBody>
      </p:sp>
      <p:sp>
        <p:nvSpPr>
          <p:cNvPr id="103" name="Google Shape;103;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5" name="Google Shape;125;p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000000"/>
              </a:buClr>
              <a:buSzPts val="1200"/>
              <a:buFont typeface="Calibri"/>
              <a:buNone/>
            </a:pPr>
            <a:r>
              <a:rPr lang="en-US" sz="1200">
                <a:solidFill>
                  <a:srgbClr val="000000"/>
                </a:solidFill>
                <a:latin typeface="Calibri"/>
                <a:ea typeface="Calibri"/>
                <a:cs typeface="Calibri"/>
                <a:sym typeface="Calibri"/>
              </a:rPr>
              <a:t>Take case 1 and case 3. Say: 'One is a law firm with no lawyers. The other is a woman with a twenty-dollar subscription who beat an eviction on appeal.'</a:t>
            </a:r>
            <a:endParaRPr/>
          </a:p>
        </p:txBody>
      </p:sp>
      <p:sp>
        <p:nvSpPr>
          <p:cNvPr id="126" name="Google Shape;126;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hyperlink" Target="https://www.nbcnews.com/tech/innovation/ai-chatgpt-court-law-legal-lawyer-self-represent-pro-se-attorney-rcna230401" TargetMode="External"/><Relationship Id="rId4" Type="http://schemas.openxmlformats.org/officeDocument/2006/relationships/hyperlink" Target="https://www.courthousenews.com/colombian-judge-uses-chatgpt-in-rulin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chart" Target="../charts/char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hyperlink" Target="https://www.damiencharlotin.com/hallucinations/" TargetMode="External"/><Relationship Id="rId4" Type="http://schemas.openxmlformats.org/officeDocument/2006/relationships/hyperlink" Target="https://www.damiencharlotin.com/hallucinations/" TargetMode="External"/><Relationship Id="rId11" Type="http://schemas.openxmlformats.org/officeDocument/2006/relationships/hyperlink" Target="https://www.courtlistener.com/docket/63107798/mata-v-avianca-inc/" TargetMode="External"/><Relationship Id="rId10" Type="http://schemas.openxmlformats.org/officeDocument/2006/relationships/hyperlink" Target="https://reglab.stanford.edu/publications/hallucination-free-assessing-the-reliability-of-leading-ai-legal-research-tools/" TargetMode="External"/><Relationship Id="rId12" Type="http://schemas.openxmlformats.org/officeDocument/2006/relationships/hyperlink" Target="https://www.courtlistener.com/docket/63107798/mata-v-avianca-inc/" TargetMode="External"/><Relationship Id="rId9" Type="http://schemas.openxmlformats.org/officeDocument/2006/relationships/hyperlink" Target="https://reglab.stanford.edu/publications/hallucination-free-assessing-the-reliability-of-leading-ai-legal-research-tools/" TargetMode="External"/><Relationship Id="rId5" Type="http://schemas.openxmlformats.org/officeDocument/2006/relationships/hyperlink" Target="https://www.damiencharlotin.com/ai-evidence/" TargetMode="External"/><Relationship Id="rId6" Type="http://schemas.openxmlformats.org/officeDocument/2006/relationships/hyperlink" Target="https://www.damiencharlotin.com/ai-evidence/" TargetMode="External"/><Relationship Id="rId7" Type="http://schemas.openxmlformats.org/officeDocument/2006/relationships/hyperlink" Target="https://hai.stanford.edu/news/ai-trial-legal-models-hallucinate-1-out-6-or-more-benchmarking-queries" TargetMode="External"/><Relationship Id="rId8" Type="http://schemas.openxmlformats.org/officeDocument/2006/relationships/hyperlink" Target="https://hai.stanford.edu/news/ai-trial-legal-models-hallucinate-1-out-6-or-more-benchmarking-querie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4.png"/></Relationships>
</file>

<file path=ppt/slides/_rels/slide31.xml.rels><?xml version="1.0" encoding="UTF-8" standalone="yes"?><Relationships xmlns="http://schemas.openxmlformats.org/package/2006/relationships"><Relationship Id="rId11" Type="http://schemas.openxmlformats.org/officeDocument/2006/relationships/hyperlink" Target="https://www.damiencharlotin.com/hallucinations/" TargetMode="External"/><Relationship Id="rId10" Type="http://schemas.openxmlformats.org/officeDocument/2006/relationships/hyperlink" Target="https://www.jdsupra.com/legalnews/eleventh-circuit-judge-admits-to-using-1737989/" TargetMode="External"/><Relationship Id="rId13" Type="http://schemas.openxmlformats.org/officeDocument/2006/relationships/hyperlink" Target="https://hai.stanford.edu/news/ai-trial-legal-models-hallucinate-1-out-6-or-more-benchmarking-queries" TargetMode="External"/><Relationship Id="rId12" Type="http://schemas.openxmlformats.org/officeDocument/2006/relationships/hyperlink" Target="https://www.damiencharlotin.com/ai-evidence/" TargetMode="External"/><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www.garfield.law/press/garfield-ai-winsfirst-court-trial-with-regulated-ai-lawyer" TargetMode="External"/><Relationship Id="rId4" Type="http://schemas.openxmlformats.org/officeDocument/2006/relationships/hyperlink" Target="https://www.casemine.com/judgement/uk/5a8ff71260d03e7f57ea71a8" TargetMode="External"/><Relationship Id="rId9" Type="http://schemas.openxmlformats.org/officeDocument/2006/relationships/hyperlink" Target="https://www.hsfkramer.com/notes/litigation/2016-02/use-of-predictive-coding-for-e-disclosure-endorsed-by-english-high-court" TargetMode="External"/><Relationship Id="rId15" Type="http://schemas.openxmlformats.org/officeDocument/2006/relationships/hyperlink" Target="https://www.courtlistener.com/docket/63107798/mata-v-avianca-inc/" TargetMode="External"/><Relationship Id="rId14" Type="http://schemas.openxmlformats.org/officeDocument/2006/relationships/hyperlink" Target="https://reglab.stanford.edu/publications/hallucination-free-assessing-the-reliability-of-leading-ai-legal-research-tools/" TargetMode="External"/><Relationship Id="rId5" Type="http://schemas.openxmlformats.org/officeDocument/2006/relationships/hyperlink" Target="https://www.nbcnews.com/tech/innovation/ai-chatgpt-court-law-legal-lawyer-self-represent-pro-se-attorney-rcna230401" TargetMode="External"/><Relationship Id="rId6" Type="http://schemas.openxmlformats.org/officeDocument/2006/relationships/hyperlink" Target="https://www.courthousenews.com/colombian-judge-uses-chatgpt-in-ruling/" TargetMode="External"/><Relationship Id="rId7" Type="http://schemas.openxmlformats.org/officeDocument/2006/relationships/hyperlink" Target="https://www.everlaw.com/blog/ai-and-law/tar-predictive-coding-case-law/" TargetMode="External"/><Relationship Id="rId8" Type="http://schemas.openxmlformats.org/officeDocument/2006/relationships/hyperlink" Target="https://www.ropesgray.com/en/insights/alerts/2016/02/english-high-court-approves-the-use-of-pedictive-codin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chart" Target="../charts/char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hyperlink" Target="https://www.garfield.law/press/garfield-ai-winsfirst-court-trial-with-regulated-ai-lawyer" TargetMode="External"/><Relationship Id="rId4" Type="http://schemas.openxmlformats.org/officeDocument/2006/relationships/hyperlink" Target="https://www.casemine.com/judgement/uk/5a8ff71260d03e7f57ea71a8" TargetMode="External"/><Relationship Id="rId5" Type="http://schemas.openxmlformats.org/officeDocument/2006/relationships/hyperlink" Target="https://www.nbcnews.com/tech/innovation/ai-chatgpt-court-law-legal-lawyer-self-represent-pro-se-attorney-rcna230401"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11" name="Shape 11"/>
        <p:cNvGrpSpPr/>
        <p:nvPr/>
      </p:nvGrpSpPr>
      <p:grpSpPr>
        <a:xfrm>
          <a:off x="0" y="0"/>
          <a:ext cx="0" cy="0"/>
          <a:chOff x="0" y="0"/>
          <a:chExt cx="0" cy="0"/>
        </a:xfrm>
      </p:grpSpPr>
      <p:sp>
        <p:nvSpPr>
          <p:cNvPr id="12" name="Google Shape;12;p1"/>
          <p:cNvSpPr/>
          <p:nvPr/>
        </p:nvSpPr>
        <p:spPr>
          <a:xfrm>
            <a:off x="8595360" y="-1737360"/>
            <a:ext cx="6035040" cy="6035040"/>
          </a:xfrm>
          <a:prstGeom prst="ellipse">
            <a:avLst/>
          </a:prstGeom>
          <a:solidFill>
            <a:srgbClr val="1466D6">
              <a:alpha val="12157"/>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1"/>
          <p:cNvSpPr/>
          <p:nvPr/>
        </p:nvSpPr>
        <p:spPr>
          <a:xfrm>
            <a:off x="9692640" y="-640080"/>
            <a:ext cx="3840480" cy="3840480"/>
          </a:xfrm>
          <a:prstGeom prst="ellipse">
            <a:avLst/>
          </a:prstGeom>
          <a:solidFill>
            <a:srgbClr val="2D8CFF">
              <a:alpha val="1803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1"/>
          <p:cNvSpPr/>
          <p:nvPr/>
        </p:nvSpPr>
        <p:spPr>
          <a:xfrm>
            <a:off x="-1463040" y="4023360"/>
            <a:ext cx="4937760" cy="4937760"/>
          </a:xfrm>
          <a:prstGeom prst="ellipse">
            <a:avLst/>
          </a:prstGeom>
          <a:solidFill>
            <a:srgbClr val="1466D6">
              <a:alpha val="10196"/>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rec_reversed.png" id="15" name="Google Shape;15;p1"/>
          <p:cNvPicPr preferRelativeResize="0"/>
          <p:nvPr/>
        </p:nvPicPr>
        <p:blipFill rotWithShape="1">
          <a:blip r:embed="rId3">
            <a:alphaModFix/>
          </a:blip>
          <a:srcRect b="0" l="0" r="0" t="0"/>
          <a:stretch/>
        </p:blipFill>
        <p:spPr>
          <a:xfrm>
            <a:off x="685800" y="566928"/>
            <a:ext cx="2331720" cy="777240"/>
          </a:xfrm>
          <a:prstGeom prst="rect">
            <a:avLst/>
          </a:prstGeom>
          <a:noFill/>
          <a:ln>
            <a:noFill/>
          </a:ln>
        </p:spPr>
      </p:pic>
      <p:sp>
        <p:nvSpPr>
          <p:cNvPr id="16" name="Google Shape;16;p1"/>
          <p:cNvSpPr/>
          <p:nvPr/>
        </p:nvSpPr>
        <p:spPr>
          <a:xfrm>
            <a:off x="713232" y="1847088"/>
            <a:ext cx="10058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150"/>
              <a:buFont typeface="Calibri"/>
              <a:buNone/>
            </a:pPr>
            <a:r>
              <a:rPr b="1" i="0" lang="en-US" sz="1150" u="none" cap="none" strike="noStrike">
                <a:solidFill>
                  <a:srgbClr val="D7A93F"/>
                </a:solidFill>
                <a:latin typeface="Calibri"/>
                <a:ea typeface="Calibri"/>
                <a:cs typeface="Calibri"/>
                <a:sym typeface="Calibri"/>
              </a:rPr>
              <a:t>AREC WEBINAR FOR THE MAGISTRATES ASSOCIATION OF NIGERIA</a:t>
            </a:r>
            <a:endParaRPr b="0" i="0" sz="1150" u="none" cap="none" strike="noStrike">
              <a:solidFill>
                <a:schemeClr val="dk1"/>
              </a:solidFill>
              <a:latin typeface="Calibri"/>
              <a:ea typeface="Calibri"/>
              <a:cs typeface="Calibri"/>
              <a:sym typeface="Calibri"/>
            </a:endParaRPr>
          </a:p>
        </p:txBody>
      </p:sp>
      <p:sp>
        <p:nvSpPr>
          <p:cNvPr id="17" name="Google Shape;17;p1"/>
          <p:cNvSpPr/>
          <p:nvPr/>
        </p:nvSpPr>
        <p:spPr>
          <a:xfrm>
            <a:off x="658368" y="2212848"/>
            <a:ext cx="9692640" cy="1572768"/>
          </a:xfrm>
          <a:prstGeom prst="rect">
            <a:avLst/>
          </a:prstGeom>
          <a:noFill/>
          <a:ln>
            <a:noFill/>
          </a:ln>
        </p:spPr>
        <p:txBody>
          <a:bodyPr anchorCtr="0" anchor="ctr" bIns="0" lIns="0" spcFirstLastPara="1" rIns="0" wrap="square" tIns="0">
            <a:noAutofit/>
          </a:bodyPr>
          <a:lstStyle/>
          <a:p>
            <a:pPr indent="0" lvl="0" marL="0" marR="0" rtl="0" algn="l">
              <a:lnSpc>
                <a:spcPct val="106382"/>
              </a:lnSpc>
              <a:spcBef>
                <a:spcPts val="0"/>
              </a:spcBef>
              <a:spcAft>
                <a:spcPts val="0"/>
              </a:spcAft>
              <a:buClr>
                <a:srgbClr val="FFFFFF"/>
              </a:buClr>
              <a:buSzPts val="4700"/>
              <a:buFont typeface="Cambria"/>
              <a:buNone/>
            </a:pPr>
            <a:r>
              <a:rPr b="1" i="0" lang="en-US" sz="4700" u="none" cap="none" strike="noStrike">
                <a:solidFill>
                  <a:srgbClr val="FFFFFF"/>
                </a:solidFill>
                <a:latin typeface="Cambria"/>
                <a:ea typeface="Cambria"/>
                <a:cs typeface="Cambria"/>
                <a:sym typeface="Cambria"/>
              </a:rPr>
              <a:t>How to Leverage</a:t>
            </a:r>
            <a:endParaRPr b="0" i="0" sz="4700" u="none" cap="none" strike="noStrike">
              <a:solidFill>
                <a:schemeClr val="dk1"/>
              </a:solidFill>
              <a:latin typeface="Calibri"/>
              <a:ea typeface="Calibri"/>
              <a:cs typeface="Calibri"/>
              <a:sym typeface="Calibri"/>
            </a:endParaRPr>
          </a:p>
          <a:p>
            <a:pPr indent="0" lvl="0" marL="0" marR="0" rtl="0" algn="l">
              <a:lnSpc>
                <a:spcPct val="106382"/>
              </a:lnSpc>
              <a:spcBef>
                <a:spcPts val="0"/>
              </a:spcBef>
              <a:spcAft>
                <a:spcPts val="0"/>
              </a:spcAft>
              <a:buClr>
                <a:srgbClr val="FFFFFF"/>
              </a:buClr>
              <a:buSzPts val="4700"/>
              <a:buFont typeface="Cambria"/>
              <a:buNone/>
            </a:pPr>
            <a:r>
              <a:rPr b="1" i="0" lang="en-US" sz="4700" u="none" cap="none" strike="noStrike">
                <a:solidFill>
                  <a:srgbClr val="FFFFFF"/>
                </a:solidFill>
                <a:latin typeface="Cambria"/>
                <a:ea typeface="Cambria"/>
                <a:cs typeface="Cambria"/>
                <a:sym typeface="Cambria"/>
              </a:rPr>
              <a:t>Artificial Intelligence</a:t>
            </a:r>
            <a:endParaRPr b="0" i="0" sz="4700" u="none" cap="none" strike="noStrike">
              <a:solidFill>
                <a:schemeClr val="dk1"/>
              </a:solidFill>
              <a:latin typeface="Calibri"/>
              <a:ea typeface="Calibri"/>
              <a:cs typeface="Calibri"/>
              <a:sym typeface="Calibri"/>
            </a:endParaRPr>
          </a:p>
        </p:txBody>
      </p:sp>
      <p:sp>
        <p:nvSpPr>
          <p:cNvPr id="18" name="Google Shape;18;p1"/>
          <p:cNvSpPr/>
          <p:nvPr/>
        </p:nvSpPr>
        <p:spPr>
          <a:xfrm>
            <a:off x="685800" y="3803904"/>
            <a:ext cx="93268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D8CFF"/>
              </a:buClr>
              <a:buSzPts val="2200"/>
              <a:buFont typeface="Cambria"/>
              <a:buNone/>
            </a:pPr>
            <a:r>
              <a:rPr b="0" i="1" lang="en-US" sz="2200" u="none" cap="none" strike="noStrike">
                <a:solidFill>
                  <a:srgbClr val="2D8CFF"/>
                </a:solidFill>
                <a:latin typeface="Cambria"/>
                <a:ea typeface="Cambria"/>
                <a:cs typeface="Cambria"/>
                <a:sym typeface="Cambria"/>
              </a:rPr>
              <a:t>to Improve Judicial Efficiency and Legal Practice in Nigeria.</a:t>
            </a:r>
            <a:endParaRPr b="0" i="0" sz="2200" u="none" cap="none" strike="noStrike">
              <a:solidFill>
                <a:schemeClr val="dk1"/>
              </a:solidFill>
              <a:latin typeface="Calibri"/>
              <a:ea typeface="Calibri"/>
              <a:cs typeface="Calibri"/>
              <a:sym typeface="Calibri"/>
            </a:endParaRPr>
          </a:p>
        </p:txBody>
      </p:sp>
      <p:sp>
        <p:nvSpPr>
          <p:cNvPr id="19" name="Google Shape;19;p1"/>
          <p:cNvSpPr/>
          <p:nvPr/>
        </p:nvSpPr>
        <p:spPr>
          <a:xfrm>
            <a:off x="713232" y="4443984"/>
            <a:ext cx="1920240" cy="32004"/>
          </a:xfrm>
          <a:prstGeom prst="rect">
            <a:avLst/>
          </a:prstGeom>
          <a:solidFill>
            <a:srgbClr val="D7A9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1"/>
          <p:cNvSpPr/>
          <p:nvPr/>
        </p:nvSpPr>
        <p:spPr>
          <a:xfrm>
            <a:off x="685800" y="4681728"/>
            <a:ext cx="7863840" cy="100584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1500"/>
              <a:buFont typeface="Calibri"/>
              <a:buNone/>
            </a:pPr>
            <a:r>
              <a:rPr b="1" i="0" lang="en-US" sz="1500" u="none" cap="none" strike="noStrike">
                <a:solidFill>
                  <a:srgbClr val="FFFFFF"/>
                </a:solidFill>
                <a:latin typeface="Calibri"/>
                <a:ea typeface="Calibri"/>
                <a:cs typeface="Calibri"/>
                <a:sym typeface="Calibri"/>
              </a:rPr>
              <a:t>Presented by Nwogboji, Emmanuel Usulor</a:t>
            </a:r>
            <a:endParaRPr b="0" i="0" sz="1500" u="none" cap="none" strike="noStrike">
              <a:solidFill>
                <a:schemeClr val="dk1"/>
              </a:solidFill>
              <a:latin typeface="Calibri"/>
              <a:ea typeface="Calibri"/>
              <a:cs typeface="Calibri"/>
              <a:sym typeface="Calibri"/>
            </a:endParaRPr>
          </a:p>
          <a:p>
            <a:pPr indent="0" lvl="0" marL="0" marR="0" rtl="0" algn="l">
              <a:lnSpc>
                <a:spcPct val="156521"/>
              </a:lnSpc>
              <a:spcBef>
                <a:spcPts val="0"/>
              </a:spcBef>
              <a:spcAft>
                <a:spcPts val="0"/>
              </a:spcAft>
              <a:buClr>
                <a:srgbClr val="9DB4D6"/>
              </a:buClr>
              <a:buSzPts val="1150"/>
              <a:buFont typeface="Calibri"/>
              <a:buNone/>
            </a:pPr>
            <a:r>
              <a:rPr b="0" i="0" lang="en-US" sz="1150" u="none" cap="none" strike="noStrike">
                <a:solidFill>
                  <a:srgbClr val="9DB4D6"/>
                </a:solidFill>
                <a:latin typeface="Calibri"/>
                <a:ea typeface="Calibri"/>
                <a:cs typeface="Calibri"/>
                <a:sym typeface="Calibri"/>
              </a:rPr>
              <a:t>ACA · ACFP · CAICA · CCAFAFI · FMVA · BIDA</a:t>
            </a:r>
            <a:endParaRPr b="0" i="0" sz="1500" u="none" cap="none" strike="noStrike">
              <a:solidFill>
                <a:schemeClr val="dk1"/>
              </a:solidFill>
              <a:latin typeface="Calibri"/>
              <a:ea typeface="Calibri"/>
              <a:cs typeface="Calibri"/>
              <a:sym typeface="Calibri"/>
            </a:endParaRPr>
          </a:p>
          <a:p>
            <a:pPr indent="0" lvl="0" marL="0" marR="0" rtl="0" algn="l">
              <a:lnSpc>
                <a:spcPct val="156521"/>
              </a:lnSpc>
              <a:spcBef>
                <a:spcPts val="0"/>
              </a:spcBef>
              <a:spcAft>
                <a:spcPts val="0"/>
              </a:spcAft>
              <a:buClr>
                <a:srgbClr val="9DB4D6"/>
              </a:buClr>
              <a:buSzPts val="1150"/>
              <a:buFont typeface="Calibri"/>
              <a:buNone/>
            </a:pPr>
            <a:r>
              <a:rPr b="0" i="0" lang="en-US" sz="1150" u="none" cap="none" strike="noStrike">
                <a:solidFill>
                  <a:srgbClr val="9DB4D6"/>
                </a:solidFill>
                <a:latin typeface="Calibri"/>
                <a:ea typeface="Calibri"/>
                <a:cs typeface="Calibri"/>
                <a:sym typeface="Calibri"/>
              </a:rPr>
              <a:t>Certified Digital Skills Trainer (CPN)  ·  Certified AI &amp; Research Professional (IIAR)</a:t>
            </a:r>
            <a:endParaRPr b="0" i="0" sz="1500" u="none" cap="none" strike="noStrike">
              <a:solidFill>
                <a:schemeClr val="dk1"/>
              </a:solidFill>
              <a:latin typeface="Calibri"/>
              <a:ea typeface="Calibri"/>
              <a:cs typeface="Calibri"/>
              <a:sym typeface="Calibri"/>
            </a:endParaRPr>
          </a:p>
        </p:txBody>
      </p:sp>
      <p:sp>
        <p:nvSpPr>
          <p:cNvPr id="21" name="Google Shape;21;p1"/>
          <p:cNvSpPr/>
          <p:nvPr/>
        </p:nvSpPr>
        <p:spPr>
          <a:xfrm>
            <a:off x="8732520" y="4626864"/>
            <a:ext cx="2834640" cy="1115568"/>
          </a:xfrm>
          <a:prstGeom prst="roundRect">
            <a:avLst>
              <a:gd fmla="val 8197" name="adj"/>
            </a:avLst>
          </a:prstGeom>
          <a:solidFill>
            <a:srgbClr val="FFFFFF"/>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iiar_light.png" id="22" name="Google Shape;22;p1"/>
          <p:cNvPicPr preferRelativeResize="0"/>
          <p:nvPr/>
        </p:nvPicPr>
        <p:blipFill rotWithShape="1">
          <a:blip r:embed="rId4">
            <a:alphaModFix/>
          </a:blip>
          <a:srcRect b="0" l="0" r="0" t="0"/>
          <a:stretch/>
        </p:blipFill>
        <p:spPr>
          <a:xfrm>
            <a:off x="8942832" y="4809744"/>
            <a:ext cx="1481328" cy="603504"/>
          </a:xfrm>
          <a:prstGeom prst="rect">
            <a:avLst/>
          </a:prstGeom>
          <a:noFill/>
          <a:ln>
            <a:noFill/>
          </a:ln>
        </p:spPr>
      </p:pic>
      <p:pic>
        <p:nvPicPr>
          <p:cNvPr descr="veri_trim.png" id="23" name="Google Shape;23;p1"/>
          <p:cNvPicPr preferRelativeResize="0"/>
          <p:nvPr/>
        </p:nvPicPr>
        <p:blipFill rotWithShape="1">
          <a:blip r:embed="rId5">
            <a:alphaModFix/>
          </a:blip>
          <a:srcRect b="0" l="0" r="0" t="0"/>
          <a:stretch/>
        </p:blipFill>
        <p:spPr>
          <a:xfrm>
            <a:off x="10588752" y="4773168"/>
            <a:ext cx="786384" cy="786384"/>
          </a:xfrm>
          <a:prstGeom prst="rect">
            <a:avLst/>
          </a:prstGeom>
          <a:noFill/>
          <a:ln>
            <a:noFill/>
          </a:ln>
        </p:spPr>
      </p:pic>
      <p:sp>
        <p:nvSpPr>
          <p:cNvPr id="24" name="Google Shape;24;p1"/>
          <p:cNvSpPr/>
          <p:nvPr/>
        </p:nvSpPr>
        <p:spPr>
          <a:xfrm>
            <a:off x="685800" y="6089904"/>
            <a:ext cx="64008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8AB5"/>
              </a:buClr>
              <a:buSzPts val="1050"/>
              <a:buFont typeface="Calibri"/>
              <a:buNone/>
            </a:pPr>
            <a:r>
              <a:rPr b="0" i="0" lang="en-US" sz="1050" u="none" cap="none" strike="noStrike">
                <a:solidFill>
                  <a:srgbClr val="6E8AB5"/>
                </a:solidFill>
                <a:latin typeface="Calibri"/>
                <a:ea typeface="Calibri"/>
                <a:cs typeface="Calibri"/>
                <a:sym typeface="Calibri"/>
              </a:rPr>
              <a:t>Two hours  ·  Live  ·  Nigeria  ·  2026</a:t>
            </a:r>
            <a:endParaRPr b="0" i="0" sz="105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6FC"/>
        </a:solidFill>
      </p:bgPr>
    </p:bg>
    <p:spTree>
      <p:nvGrpSpPr>
        <p:cNvPr id="162" name="Shape 162"/>
        <p:cNvGrpSpPr/>
        <p:nvPr/>
      </p:nvGrpSpPr>
      <p:grpSpPr>
        <a:xfrm>
          <a:off x="0" y="0"/>
          <a:ext cx="0" cy="0"/>
          <a:chOff x="0" y="0"/>
          <a:chExt cx="0" cy="0"/>
        </a:xfrm>
      </p:grpSpPr>
      <p:sp>
        <p:nvSpPr>
          <p:cNvPr id="163" name="Google Shape;163;p10"/>
          <p:cNvSpPr txBox="1"/>
          <p:nvPr/>
        </p:nvSpPr>
        <p:spPr>
          <a:xfrm>
            <a:off x="502920" y="310896"/>
            <a:ext cx="11183112"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000"/>
              <a:buFont typeface="Calibri"/>
              <a:buNone/>
            </a:pPr>
            <a:r>
              <a:rPr b="1" lang="en-US" sz="1000">
                <a:solidFill>
                  <a:srgbClr val="D7A93F"/>
                </a:solidFill>
                <a:latin typeface="Calibri"/>
                <a:ea typeface="Calibri"/>
                <a:cs typeface="Calibri"/>
                <a:sym typeface="Calibri"/>
              </a:rPr>
              <a:t>GROUP A  ·  LITIGANTS IN PERSON, DEFEATING REPRESENTED OPPONENTS</a:t>
            </a:r>
            <a:endParaRPr/>
          </a:p>
        </p:txBody>
      </p:sp>
      <p:sp>
        <p:nvSpPr>
          <p:cNvPr id="164" name="Google Shape;164;p10"/>
          <p:cNvSpPr txBox="1"/>
          <p:nvPr/>
        </p:nvSpPr>
        <p:spPr>
          <a:xfrm>
            <a:off x="502920" y="566928"/>
            <a:ext cx="11183112" cy="502920"/>
          </a:xfrm>
          <a:prstGeom prst="rect">
            <a:avLst/>
          </a:prstGeom>
          <a:noFill/>
          <a:ln>
            <a:noFill/>
          </a:ln>
        </p:spPr>
        <p:txBody>
          <a:bodyPr anchorCtr="0" anchor="ctr" bIns="0" lIns="0" spcFirstLastPara="1" rIns="0" wrap="square" tIns="0">
            <a:noAutofit/>
          </a:bodyPr>
          <a:lstStyle/>
          <a:p>
            <a:pPr indent="0" lvl="0" marL="0" marR="0" rtl="0" algn="l">
              <a:lnSpc>
                <a:spcPct val="104999"/>
              </a:lnSpc>
              <a:spcBef>
                <a:spcPts val="0"/>
              </a:spcBef>
              <a:spcAft>
                <a:spcPts val="0"/>
              </a:spcAft>
              <a:buClr>
                <a:srgbClr val="0B1B33"/>
              </a:buClr>
              <a:buSzPts val="2800"/>
              <a:buFont typeface="Cambria"/>
              <a:buNone/>
            </a:pPr>
            <a:r>
              <a:rPr b="1" lang="en-US" sz="2800">
                <a:solidFill>
                  <a:srgbClr val="0B1B33"/>
                </a:solidFill>
                <a:latin typeface="Cambria"/>
                <a:ea typeface="Cambria"/>
                <a:cs typeface="Cambria"/>
                <a:sym typeface="Cambria"/>
              </a:rPr>
              <a:t>AI CREDITED WITH THE OUTCOME</a:t>
            </a:r>
            <a:endParaRPr/>
          </a:p>
        </p:txBody>
      </p:sp>
      <p:sp>
        <p:nvSpPr>
          <p:cNvPr id="165" name="Google Shape;165;p10"/>
          <p:cNvSpPr/>
          <p:nvPr/>
        </p:nvSpPr>
        <p:spPr>
          <a:xfrm>
            <a:off x="502920" y="1280160"/>
            <a:ext cx="5431536" cy="3749039"/>
          </a:xfrm>
          <a:prstGeom prst="roundRect">
            <a:avLst>
              <a:gd fmla="val 3500" name="adj"/>
            </a:avLst>
          </a:prstGeom>
          <a:solidFill>
            <a:srgbClr val="FFFFFF"/>
          </a:solidFill>
          <a:ln cap="flat" cmpd="sng" w="12700">
            <a:solidFill>
              <a:srgbClr val="D3E0F2"/>
            </a:solidFill>
            <a:prstDash val="solid"/>
            <a:round/>
            <a:headEnd len="sm" w="sm" type="none"/>
            <a:tailEnd len="sm" w="sm" type="none"/>
          </a:ln>
          <a:effectLst>
            <a:outerShdw blurRad="152400" rotWithShape="0" dir="5400000" dist="38100">
              <a:srgbClr val="0B1B33">
                <a:alpha val="12157"/>
              </a:srgbClr>
            </a:outerShdw>
          </a:effectLst>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66" name="Google Shape;166;p10"/>
          <p:cNvSpPr/>
          <p:nvPr/>
        </p:nvSpPr>
        <p:spPr>
          <a:xfrm>
            <a:off x="777240" y="1517904"/>
            <a:ext cx="384048" cy="384048"/>
          </a:xfrm>
          <a:prstGeom prst="ellipse">
            <a:avLst/>
          </a:prstGeom>
          <a:solidFill>
            <a:srgbClr val="D7A93F"/>
          </a:solidFill>
          <a:ln>
            <a:noFill/>
          </a:ln>
        </p:spPr>
        <p:txBody>
          <a:bodyPr anchorCtr="0" anchor="ctr" bIns="0" lIns="0" spcFirstLastPara="1" rIns="0" wrap="square" tIns="0">
            <a:noAutofit/>
          </a:bodyPr>
          <a:lstStyle/>
          <a:p>
            <a:pPr indent="0" lvl="0" marL="0" marR="0" rtl="0" algn="ctr">
              <a:spcBef>
                <a:spcPts val="0"/>
              </a:spcBef>
              <a:spcAft>
                <a:spcPts val="0"/>
              </a:spcAft>
              <a:buClr>
                <a:srgbClr val="0B1B33"/>
              </a:buClr>
              <a:buSzPts val="1300"/>
              <a:buFont typeface="Cambria"/>
              <a:buNone/>
            </a:pPr>
            <a:r>
              <a:rPr b="1" lang="en-US" sz="1300">
                <a:solidFill>
                  <a:srgbClr val="0B1B33"/>
                </a:solidFill>
                <a:latin typeface="Cambria"/>
                <a:ea typeface="Cambria"/>
                <a:cs typeface="Cambria"/>
                <a:sym typeface="Cambria"/>
              </a:rPr>
              <a:t>4</a:t>
            </a:r>
            <a:endParaRPr/>
          </a:p>
        </p:txBody>
      </p:sp>
      <p:sp>
        <p:nvSpPr>
          <p:cNvPr id="167" name="Google Shape;167;p10"/>
          <p:cNvSpPr txBox="1"/>
          <p:nvPr/>
        </p:nvSpPr>
        <p:spPr>
          <a:xfrm>
            <a:off x="1289304" y="1517904"/>
            <a:ext cx="4370832" cy="384048"/>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52678A"/>
              </a:buClr>
              <a:buSzPts val="1000"/>
              <a:buFont typeface="Calibri"/>
              <a:buNone/>
            </a:pPr>
            <a:r>
              <a:rPr lang="en-US" sz="1000">
                <a:solidFill>
                  <a:srgbClr val="52678A"/>
                </a:solidFill>
                <a:latin typeface="Calibri"/>
                <a:ea typeface="Calibri"/>
                <a:cs typeface="Calibri"/>
                <a:sym typeface="Calibri"/>
              </a:rPr>
              <a:t>Self-represented business owner</a:t>
            </a:r>
            <a:endParaRPr/>
          </a:p>
        </p:txBody>
      </p:sp>
      <p:sp>
        <p:nvSpPr>
          <p:cNvPr id="168" name="Google Shape;168;p10"/>
          <p:cNvSpPr txBox="1"/>
          <p:nvPr/>
        </p:nvSpPr>
        <p:spPr>
          <a:xfrm>
            <a:off x="777240" y="2029968"/>
            <a:ext cx="4882896" cy="566928"/>
          </a:xfrm>
          <a:prstGeom prst="rect">
            <a:avLst/>
          </a:prstGeom>
          <a:noFill/>
          <a:ln>
            <a:noFill/>
          </a:ln>
        </p:spPr>
        <p:txBody>
          <a:bodyPr anchorCtr="0" anchor="t" bIns="0" lIns="0" spcFirstLastPara="1" rIns="0" wrap="square" tIns="0">
            <a:noAutofit/>
          </a:bodyPr>
          <a:lstStyle/>
          <a:p>
            <a:pPr indent="0" lvl="0" marL="0" marR="0" rtl="0" algn="l">
              <a:lnSpc>
                <a:spcPct val="116666"/>
              </a:lnSpc>
              <a:spcBef>
                <a:spcPts val="0"/>
              </a:spcBef>
              <a:spcAft>
                <a:spcPts val="0"/>
              </a:spcAft>
              <a:buClr>
                <a:srgbClr val="0B1B33"/>
              </a:buClr>
              <a:buSzPts val="1500"/>
              <a:buFont typeface="Cambria"/>
              <a:buNone/>
            </a:pPr>
            <a:r>
              <a:rPr b="1" lang="en-US" sz="1500">
                <a:solidFill>
                  <a:srgbClr val="0B1B33"/>
                </a:solidFill>
                <a:latin typeface="Cambria"/>
                <a:ea typeface="Cambria"/>
                <a:cs typeface="Cambria"/>
                <a:sym typeface="Cambria"/>
              </a:rPr>
              <a:t>Staci Dennett — debt settlement</a:t>
            </a:r>
            <a:endParaRPr/>
          </a:p>
        </p:txBody>
      </p:sp>
      <p:sp>
        <p:nvSpPr>
          <p:cNvPr id="169" name="Google Shape;169;p10"/>
          <p:cNvSpPr txBox="1"/>
          <p:nvPr/>
        </p:nvSpPr>
        <p:spPr>
          <a:xfrm>
            <a:off x="777240" y="2322576"/>
            <a:ext cx="4882896" cy="42062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D7A93F"/>
              </a:buClr>
              <a:buSzPts val="1000"/>
              <a:buFont typeface="Calibri"/>
              <a:buNone/>
            </a:pPr>
            <a:r>
              <a:rPr i="1" lang="en-US" sz="1000">
                <a:solidFill>
                  <a:srgbClr val="D7A93F"/>
                </a:solidFill>
                <a:latin typeface="Calibri"/>
                <a:ea typeface="Calibri"/>
                <a:cs typeface="Calibri"/>
                <a:sym typeface="Calibri"/>
              </a:rPr>
              <a:t>Settlement negotiated against represented opponents</a:t>
            </a:r>
            <a:endParaRPr/>
          </a:p>
        </p:txBody>
      </p:sp>
      <p:sp>
        <p:nvSpPr>
          <p:cNvPr id="170" name="Google Shape;170;p10"/>
          <p:cNvSpPr txBox="1"/>
          <p:nvPr/>
        </p:nvSpPr>
        <p:spPr>
          <a:xfrm>
            <a:off x="755904" y="2569464"/>
            <a:ext cx="4882896" cy="457200"/>
          </a:xfrm>
          <a:prstGeom prst="rect">
            <a:avLst/>
          </a:prstGeom>
          <a:noFill/>
          <a:ln>
            <a:noFill/>
          </a:ln>
        </p:spPr>
        <p:txBody>
          <a:bodyPr anchorCtr="0" anchor="t" bIns="0" lIns="0" spcFirstLastPara="1" rIns="0" wrap="square" tIns="0">
            <a:noAutofit/>
          </a:bodyPr>
          <a:lstStyle/>
          <a:p>
            <a:pPr indent="0" lvl="0" marL="0" marR="0" rtl="0" algn="l">
              <a:lnSpc>
                <a:spcPct val="119047"/>
              </a:lnSpc>
              <a:spcBef>
                <a:spcPts val="0"/>
              </a:spcBef>
              <a:spcAft>
                <a:spcPts val="0"/>
              </a:spcAft>
              <a:buClr>
                <a:srgbClr val="52678A"/>
              </a:buClr>
              <a:buSzPts val="1050"/>
              <a:buFont typeface="Calibri"/>
              <a:buNone/>
            </a:pPr>
            <a:r>
              <a:rPr b="1" lang="en-US" sz="1050">
                <a:solidFill>
                  <a:srgbClr val="52678A"/>
                </a:solidFill>
                <a:latin typeface="Calibri"/>
                <a:ea typeface="Calibri"/>
                <a:cs typeface="Calibri"/>
                <a:sym typeface="Calibri"/>
              </a:rPr>
              <a:t>United States · New Mexico · 2025</a:t>
            </a:r>
            <a:endParaRPr/>
          </a:p>
        </p:txBody>
      </p:sp>
      <p:cxnSp>
        <p:nvCxnSpPr>
          <p:cNvPr id="171" name="Google Shape;171;p10"/>
          <p:cNvCxnSpPr/>
          <p:nvPr/>
        </p:nvCxnSpPr>
        <p:spPr>
          <a:xfrm>
            <a:off x="755904" y="2911221"/>
            <a:ext cx="4882896" cy="0"/>
          </a:xfrm>
          <a:prstGeom prst="straightConnector1">
            <a:avLst/>
          </a:prstGeom>
          <a:noFill/>
          <a:ln cap="flat" cmpd="sng" w="12700">
            <a:solidFill>
              <a:srgbClr val="D3E0F2"/>
            </a:solidFill>
            <a:prstDash val="solid"/>
            <a:round/>
            <a:headEnd len="sm" w="sm" type="none"/>
            <a:tailEnd len="sm" w="sm" type="none"/>
          </a:ln>
        </p:spPr>
      </p:cxnSp>
      <p:sp>
        <p:nvSpPr>
          <p:cNvPr id="172" name="Google Shape;172;p10"/>
          <p:cNvSpPr txBox="1"/>
          <p:nvPr/>
        </p:nvSpPr>
        <p:spPr>
          <a:xfrm>
            <a:off x="804672" y="3081909"/>
            <a:ext cx="4882896" cy="137160"/>
          </a:xfrm>
          <a:prstGeom prst="rect">
            <a:avLst/>
          </a:prstGeom>
          <a:noFill/>
          <a:ln>
            <a:noFill/>
          </a:ln>
        </p:spPr>
        <p:txBody>
          <a:bodyPr anchorCtr="0" anchor="t" bIns="0" lIns="0" spcFirstLastPara="1" rIns="0" wrap="square" tIns="0">
            <a:noAutofit/>
          </a:bodyPr>
          <a:lstStyle/>
          <a:p>
            <a:pPr indent="0" lvl="0" marL="0" marR="0" rtl="0" algn="l">
              <a:lnSpc>
                <a:spcPct val="121739"/>
              </a:lnSpc>
              <a:spcBef>
                <a:spcPts val="0"/>
              </a:spcBef>
              <a:spcAft>
                <a:spcPts val="0"/>
              </a:spcAft>
              <a:buClr>
                <a:srgbClr val="1B3050"/>
              </a:buClr>
              <a:buSzPts val="1150"/>
              <a:buFont typeface="Calibri"/>
              <a:buNone/>
            </a:pPr>
            <a:r>
              <a:rPr lang="en-US" sz="1150">
                <a:solidFill>
                  <a:srgbClr val="1B3050"/>
                </a:solidFill>
                <a:latin typeface="Calibri"/>
                <a:ea typeface="Calibri"/>
                <a:cs typeface="Calibri"/>
                <a:sym typeface="Calibri"/>
              </a:rPr>
              <a:t>Used adversarial prompting to stress-test her own case before filing: instructing the AI to argue as a Harvard Law professor and demolish her position, repeatedly, until it could not be improved. She successfully negotiated a settlement over unpaid debt. Opposing counsel emailed to say that if law were a profession she was interested in, she could certainly do the job.</a:t>
            </a:r>
            <a:endParaRPr/>
          </a:p>
        </p:txBody>
      </p:sp>
      <p:sp>
        <p:nvSpPr>
          <p:cNvPr id="173" name="Google Shape;173;p10"/>
          <p:cNvSpPr txBox="1"/>
          <p:nvPr/>
        </p:nvSpPr>
        <p:spPr>
          <a:xfrm>
            <a:off x="804672" y="4215384"/>
            <a:ext cx="4882896" cy="41148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1466D6"/>
              </a:buClr>
              <a:buSzPts val="1050"/>
              <a:buFont typeface="Calibri"/>
              <a:buNone/>
            </a:pPr>
            <a:r>
              <a:rPr b="0" lang="en-US" sz="1050" u="sng">
                <a:solidFill>
                  <a:srgbClr val="1466D6"/>
                </a:solidFill>
                <a:latin typeface="Calibri"/>
                <a:ea typeface="Calibri"/>
                <a:cs typeface="Calibri"/>
                <a:sym typeface="Calibri"/>
                <a:hlinkClick r:id="rId3">
                  <a:extLst>
                    <a:ext uri="{A12FA001-AC4F-418D-AE19-62706E023703}">
                      <ahyp:hlinkClr val="tx"/>
                    </a:ext>
                  </a:extLst>
                </a:hlinkClick>
              </a:rPr>
              <a:t>https://www.nbcnews.com/tech/innovation/ai-chatgpt-court-law-legal-lawyer-self-represent-pro-se-attorney-rcna230401</a:t>
            </a:r>
            <a:endParaRPr/>
          </a:p>
        </p:txBody>
      </p:sp>
      <p:sp>
        <p:nvSpPr>
          <p:cNvPr id="174" name="Google Shape;174;p10"/>
          <p:cNvSpPr/>
          <p:nvPr/>
        </p:nvSpPr>
        <p:spPr>
          <a:xfrm>
            <a:off x="6254496" y="1280160"/>
            <a:ext cx="5431536" cy="3749039"/>
          </a:xfrm>
          <a:prstGeom prst="roundRect">
            <a:avLst>
              <a:gd fmla="val 3500" name="adj"/>
            </a:avLst>
          </a:prstGeom>
          <a:solidFill>
            <a:srgbClr val="FFFFFF"/>
          </a:solidFill>
          <a:ln cap="flat" cmpd="sng" w="12700">
            <a:solidFill>
              <a:srgbClr val="D3E0F2"/>
            </a:solidFill>
            <a:prstDash val="solid"/>
            <a:round/>
            <a:headEnd len="sm" w="sm" type="none"/>
            <a:tailEnd len="sm" w="sm" type="none"/>
          </a:ln>
          <a:effectLst>
            <a:outerShdw blurRad="152400" rotWithShape="0" dir="5400000" dist="38100">
              <a:srgbClr val="0B1B33">
                <a:alpha val="12157"/>
              </a:srgbClr>
            </a:outerShdw>
          </a:effectLst>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75" name="Google Shape;175;p10"/>
          <p:cNvSpPr/>
          <p:nvPr/>
        </p:nvSpPr>
        <p:spPr>
          <a:xfrm>
            <a:off x="6528816" y="1517904"/>
            <a:ext cx="384048" cy="384048"/>
          </a:xfrm>
          <a:prstGeom prst="ellipse">
            <a:avLst/>
          </a:prstGeom>
          <a:solidFill>
            <a:srgbClr val="D7A93F"/>
          </a:solidFill>
          <a:ln>
            <a:noFill/>
          </a:ln>
        </p:spPr>
        <p:txBody>
          <a:bodyPr anchorCtr="0" anchor="ctr" bIns="0" lIns="0" spcFirstLastPara="1" rIns="0" wrap="square" tIns="0">
            <a:noAutofit/>
          </a:bodyPr>
          <a:lstStyle/>
          <a:p>
            <a:pPr indent="0" lvl="0" marL="0" marR="0" rtl="0" algn="ctr">
              <a:spcBef>
                <a:spcPts val="0"/>
              </a:spcBef>
              <a:spcAft>
                <a:spcPts val="0"/>
              </a:spcAft>
              <a:buClr>
                <a:srgbClr val="0B1B33"/>
              </a:buClr>
              <a:buSzPts val="1300"/>
              <a:buFont typeface="Cambria"/>
              <a:buNone/>
            </a:pPr>
            <a:r>
              <a:rPr b="1" lang="en-US" sz="1300">
                <a:solidFill>
                  <a:srgbClr val="0B1B33"/>
                </a:solidFill>
                <a:latin typeface="Cambria"/>
                <a:ea typeface="Cambria"/>
                <a:cs typeface="Cambria"/>
                <a:sym typeface="Cambria"/>
              </a:rPr>
              <a:t>5</a:t>
            </a:r>
            <a:endParaRPr/>
          </a:p>
        </p:txBody>
      </p:sp>
      <p:sp>
        <p:nvSpPr>
          <p:cNvPr id="176" name="Google Shape;176;p10"/>
          <p:cNvSpPr txBox="1"/>
          <p:nvPr/>
        </p:nvSpPr>
        <p:spPr>
          <a:xfrm>
            <a:off x="7040880" y="1517904"/>
            <a:ext cx="4370832" cy="384048"/>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52678A"/>
              </a:buClr>
              <a:buSzPts val="1000"/>
              <a:buFont typeface="Calibri"/>
              <a:buNone/>
            </a:pPr>
            <a:r>
              <a:rPr lang="en-US" sz="1000">
                <a:solidFill>
                  <a:srgbClr val="52678A"/>
                </a:solidFill>
                <a:latin typeface="Calibri"/>
                <a:ea typeface="Calibri"/>
                <a:cs typeface="Calibri"/>
                <a:sym typeface="Calibri"/>
              </a:rPr>
              <a:t>Tutela — health coverage for an autistic child</a:t>
            </a:r>
            <a:endParaRPr/>
          </a:p>
        </p:txBody>
      </p:sp>
      <p:sp>
        <p:nvSpPr>
          <p:cNvPr id="177" name="Google Shape;177;p10"/>
          <p:cNvSpPr txBox="1"/>
          <p:nvPr/>
        </p:nvSpPr>
        <p:spPr>
          <a:xfrm>
            <a:off x="6528816" y="2029968"/>
            <a:ext cx="4882896" cy="566928"/>
          </a:xfrm>
          <a:prstGeom prst="rect">
            <a:avLst/>
          </a:prstGeom>
          <a:noFill/>
          <a:ln>
            <a:noFill/>
          </a:ln>
        </p:spPr>
        <p:txBody>
          <a:bodyPr anchorCtr="0" anchor="t" bIns="0" lIns="0" spcFirstLastPara="1" rIns="0" wrap="square" tIns="0">
            <a:noAutofit/>
          </a:bodyPr>
          <a:lstStyle/>
          <a:p>
            <a:pPr indent="0" lvl="0" marL="0" marR="0" rtl="0" algn="l">
              <a:lnSpc>
                <a:spcPct val="116666"/>
              </a:lnSpc>
              <a:spcBef>
                <a:spcPts val="0"/>
              </a:spcBef>
              <a:spcAft>
                <a:spcPts val="0"/>
              </a:spcAft>
              <a:buClr>
                <a:srgbClr val="0B1B33"/>
              </a:buClr>
              <a:buSzPts val="1500"/>
              <a:buFont typeface="Cambria"/>
              <a:buNone/>
            </a:pPr>
            <a:r>
              <a:rPr b="1" lang="en-US" sz="1500">
                <a:solidFill>
                  <a:srgbClr val="0B1B33"/>
                </a:solidFill>
                <a:latin typeface="Cambria"/>
                <a:ea typeface="Cambria"/>
                <a:cs typeface="Cambria"/>
                <a:sym typeface="Cambria"/>
              </a:rPr>
              <a:t>Judgment of Judge Juan Manuel Padilla</a:t>
            </a:r>
            <a:endParaRPr/>
          </a:p>
        </p:txBody>
      </p:sp>
      <p:sp>
        <p:nvSpPr>
          <p:cNvPr id="178" name="Google Shape;178;p10"/>
          <p:cNvSpPr txBox="1"/>
          <p:nvPr/>
        </p:nvSpPr>
        <p:spPr>
          <a:xfrm>
            <a:off x="6528816" y="2359152"/>
            <a:ext cx="4882896" cy="42062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D7A93F"/>
              </a:buClr>
              <a:buSzPts val="1000"/>
              <a:buFont typeface="Calibri"/>
              <a:buNone/>
            </a:pPr>
            <a:r>
              <a:rPr i="1" lang="en-US" sz="1000">
                <a:solidFill>
                  <a:srgbClr val="D7A93F"/>
                </a:solidFill>
                <a:latin typeface="Calibri"/>
                <a:ea typeface="Calibri"/>
                <a:cs typeface="Calibri"/>
                <a:sym typeface="Calibri"/>
              </a:rPr>
              <a:t>First judgment in the world to openly record consultation of an AI chatbot</a:t>
            </a:r>
            <a:endParaRPr/>
          </a:p>
        </p:txBody>
      </p:sp>
      <p:sp>
        <p:nvSpPr>
          <p:cNvPr id="179" name="Google Shape;179;p10"/>
          <p:cNvSpPr txBox="1"/>
          <p:nvPr/>
        </p:nvSpPr>
        <p:spPr>
          <a:xfrm>
            <a:off x="6528816" y="2607183"/>
            <a:ext cx="4882896" cy="457200"/>
          </a:xfrm>
          <a:prstGeom prst="rect">
            <a:avLst/>
          </a:prstGeom>
          <a:noFill/>
          <a:ln>
            <a:noFill/>
          </a:ln>
        </p:spPr>
        <p:txBody>
          <a:bodyPr anchorCtr="0" anchor="t" bIns="0" lIns="0" spcFirstLastPara="1" rIns="0" wrap="square" tIns="0">
            <a:noAutofit/>
          </a:bodyPr>
          <a:lstStyle/>
          <a:p>
            <a:pPr indent="0" lvl="0" marL="0" marR="0" rtl="0" algn="l">
              <a:lnSpc>
                <a:spcPct val="119047"/>
              </a:lnSpc>
              <a:spcBef>
                <a:spcPts val="0"/>
              </a:spcBef>
              <a:spcAft>
                <a:spcPts val="0"/>
              </a:spcAft>
              <a:buClr>
                <a:srgbClr val="52678A"/>
              </a:buClr>
              <a:buSzPts val="1050"/>
              <a:buFont typeface="Calibri"/>
              <a:buNone/>
            </a:pPr>
            <a:r>
              <a:rPr b="1" lang="en-US" sz="1050">
                <a:solidFill>
                  <a:srgbClr val="52678A"/>
                </a:solidFill>
                <a:latin typeface="Calibri"/>
                <a:ea typeface="Calibri"/>
                <a:cs typeface="Calibri"/>
                <a:sym typeface="Calibri"/>
              </a:rPr>
              <a:t>Colombia · First Labour Court of Cartagena · 30 January 2023</a:t>
            </a:r>
            <a:endParaRPr/>
          </a:p>
        </p:txBody>
      </p:sp>
      <p:cxnSp>
        <p:nvCxnSpPr>
          <p:cNvPr id="180" name="Google Shape;180;p10"/>
          <p:cNvCxnSpPr/>
          <p:nvPr/>
        </p:nvCxnSpPr>
        <p:spPr>
          <a:xfrm>
            <a:off x="6528816" y="2912745"/>
            <a:ext cx="4882896" cy="0"/>
          </a:xfrm>
          <a:prstGeom prst="straightConnector1">
            <a:avLst/>
          </a:prstGeom>
          <a:noFill/>
          <a:ln cap="flat" cmpd="sng" w="12700">
            <a:solidFill>
              <a:srgbClr val="D3E0F2"/>
            </a:solidFill>
            <a:prstDash val="solid"/>
            <a:round/>
            <a:headEnd len="sm" w="sm" type="none"/>
            <a:tailEnd len="sm" w="sm" type="none"/>
          </a:ln>
        </p:spPr>
      </p:cxnSp>
      <p:sp>
        <p:nvSpPr>
          <p:cNvPr id="181" name="Google Shape;181;p10"/>
          <p:cNvSpPr txBox="1"/>
          <p:nvPr/>
        </p:nvSpPr>
        <p:spPr>
          <a:xfrm>
            <a:off x="6504432" y="3099434"/>
            <a:ext cx="4882896" cy="137160"/>
          </a:xfrm>
          <a:prstGeom prst="rect">
            <a:avLst/>
          </a:prstGeom>
          <a:noFill/>
          <a:ln>
            <a:noFill/>
          </a:ln>
        </p:spPr>
        <p:txBody>
          <a:bodyPr anchorCtr="0" anchor="t" bIns="0" lIns="0" spcFirstLastPara="1" rIns="0" wrap="square" tIns="0">
            <a:noAutofit/>
          </a:bodyPr>
          <a:lstStyle/>
          <a:p>
            <a:pPr indent="0" lvl="0" marL="0" marR="0" rtl="0" algn="l">
              <a:lnSpc>
                <a:spcPct val="121739"/>
              </a:lnSpc>
              <a:spcBef>
                <a:spcPts val="0"/>
              </a:spcBef>
              <a:spcAft>
                <a:spcPts val="0"/>
              </a:spcAft>
              <a:buClr>
                <a:srgbClr val="1B3050"/>
              </a:buClr>
              <a:buSzPts val="1150"/>
              <a:buFont typeface="Calibri"/>
              <a:buNone/>
            </a:pPr>
            <a:r>
              <a:rPr lang="en-US" sz="1150">
                <a:solidFill>
                  <a:srgbClr val="1B3050"/>
                </a:solidFill>
                <a:latin typeface="Calibri"/>
                <a:ea typeface="Calibri"/>
                <a:cs typeface="Calibri"/>
                <a:sym typeface="Calibri"/>
              </a:rPr>
              <a:t>An autistic child from a low-income family won full coverage of his therapy and transport costs against his medical insurer. The judge disclosed in the judgment itself that he had put legal questions to ChatGPT and included its responses, relying on a 2022 statute permitting the use of virtual tools. The disclosure — not concealment — is what made the ruling defensible on review.</a:t>
            </a:r>
            <a:endParaRPr/>
          </a:p>
        </p:txBody>
      </p:sp>
      <p:sp>
        <p:nvSpPr>
          <p:cNvPr id="182" name="Google Shape;182;p10"/>
          <p:cNvSpPr txBox="1"/>
          <p:nvPr/>
        </p:nvSpPr>
        <p:spPr>
          <a:xfrm>
            <a:off x="6528816" y="4318254"/>
            <a:ext cx="4882896" cy="41148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1466D6"/>
              </a:buClr>
              <a:buSzPts val="1050"/>
              <a:buFont typeface="Calibri"/>
              <a:buNone/>
            </a:pPr>
            <a:r>
              <a:rPr b="0" lang="en-US" sz="1050" u="sng">
                <a:solidFill>
                  <a:srgbClr val="1466D6"/>
                </a:solidFill>
                <a:latin typeface="Calibri"/>
                <a:ea typeface="Calibri"/>
                <a:cs typeface="Calibri"/>
                <a:sym typeface="Calibri"/>
                <a:hlinkClick r:id="rId4">
                  <a:extLst>
                    <a:ext uri="{A12FA001-AC4F-418D-AE19-62706E023703}">
                      <ahyp:hlinkClr val="tx"/>
                    </a:ext>
                  </a:extLst>
                </a:hlinkClick>
              </a:rPr>
              <a:t>https://www.courthousenews.com/colombian-judge-uses-chatgpt-in-ruling/</a:t>
            </a:r>
            <a:endParaRPr/>
          </a:p>
        </p:txBody>
      </p:sp>
      <p:sp>
        <p:nvSpPr>
          <p:cNvPr id="183" name="Google Shape;183;p10"/>
          <p:cNvSpPr/>
          <p:nvPr/>
        </p:nvSpPr>
        <p:spPr>
          <a:xfrm>
            <a:off x="502920" y="5212080"/>
            <a:ext cx="11183112" cy="841248"/>
          </a:xfrm>
          <a:prstGeom prst="roundRect">
            <a:avLst>
              <a:gd fmla="val 3500" name="adj"/>
            </a:avLst>
          </a:prstGeom>
          <a:solidFill>
            <a:srgbClr val="0B1B33"/>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84" name="Google Shape;184;p10"/>
          <p:cNvSpPr txBox="1"/>
          <p:nvPr/>
        </p:nvSpPr>
        <p:spPr>
          <a:xfrm>
            <a:off x="886968" y="5340096"/>
            <a:ext cx="10415016" cy="640080"/>
          </a:xfrm>
          <a:prstGeom prst="rect">
            <a:avLst/>
          </a:prstGeom>
          <a:noFill/>
          <a:ln>
            <a:noFill/>
          </a:ln>
        </p:spPr>
        <p:txBody>
          <a:bodyPr anchorCtr="0" anchor="t" bIns="0" lIns="0" spcFirstLastPara="1" rIns="0" wrap="square" tIns="0">
            <a:noAutofit/>
          </a:bodyPr>
          <a:lstStyle/>
          <a:p>
            <a:pPr indent="0" lvl="0" marL="0" marR="0" rtl="0" algn="l">
              <a:lnSpc>
                <a:spcPct val="126923"/>
              </a:lnSpc>
              <a:spcBef>
                <a:spcPts val="0"/>
              </a:spcBef>
              <a:spcAft>
                <a:spcPts val="0"/>
              </a:spcAft>
              <a:buClr>
                <a:srgbClr val="D7A93F"/>
              </a:buClr>
              <a:buSzPts val="1300"/>
              <a:buFont typeface="Calibri"/>
              <a:buNone/>
            </a:pPr>
            <a:r>
              <a:rPr b="1" lang="en-US" sz="1300">
                <a:solidFill>
                  <a:srgbClr val="D7A93F"/>
                </a:solidFill>
                <a:latin typeface="Calibri"/>
                <a:ea typeface="Calibri"/>
                <a:cs typeface="Calibri"/>
                <a:sym typeface="Calibri"/>
              </a:rPr>
              <a:t>Entries 3 and 4 deserve particular attention from the bench.  </a:t>
            </a:r>
            <a:r>
              <a:rPr lang="en-US" sz="1300">
                <a:solidFill>
                  <a:srgbClr val="DCE7F7"/>
                </a:solidFill>
                <a:latin typeface="Calibri"/>
                <a:ea typeface="Calibri"/>
                <a:cs typeface="Calibri"/>
                <a:sym typeface="Calibri"/>
              </a:rPr>
              <a:t>Both involve litigants in person, without counsel, defeating represented opponents using consumer AI tools costing about twenty dollars a month. That development is arriving in Nigerian courtrooms whether or not the judiciary formally adopts anything.</a:t>
            </a:r>
            <a:endParaRPr/>
          </a:p>
        </p:txBody>
      </p:sp>
      <p:sp>
        <p:nvSpPr>
          <p:cNvPr id="185" name="Google Shape;185;p10"/>
          <p:cNvSpPr txBox="1"/>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FA3C2"/>
              </a:buClr>
              <a:buSzPts val="900"/>
              <a:buFont typeface="Calibri"/>
              <a:buNone/>
            </a:pPr>
            <a:r>
              <a:rPr lang="en-US" sz="900">
                <a:solidFill>
                  <a:srgbClr val="8FA3C2"/>
                </a:solidFill>
                <a:latin typeface="Calibri"/>
                <a:ea typeface="Calibri"/>
                <a:cs typeface="Calibri"/>
                <a:sym typeface="Calibri"/>
              </a:rPr>
              <a:t>AREC  ·  AI AND RESEARCH EMPOWERMENT CHALLENGE</a:t>
            </a:r>
            <a:endParaRPr/>
          </a:p>
        </p:txBody>
      </p:sp>
      <p:sp>
        <p:nvSpPr>
          <p:cNvPr id="186" name="Google Shape;186;p10"/>
          <p:cNvSpPr txBox="1"/>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8FA3C2"/>
              </a:buClr>
              <a:buSzPts val="1000"/>
              <a:buFont typeface="Calibri"/>
              <a:buNone/>
            </a:pPr>
            <a:r>
              <a:rPr b="1" lang="en-US" sz="1000">
                <a:solidFill>
                  <a:srgbClr val="8FA3C2"/>
                </a:solidFill>
                <a:latin typeface="Calibri"/>
                <a:ea typeface="Calibri"/>
                <a:cs typeface="Calibri"/>
                <a:sym typeface="Calibri"/>
              </a:rPr>
              <a:t>10</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191" name="Shape 191"/>
        <p:cNvGrpSpPr/>
        <p:nvPr/>
      </p:nvGrpSpPr>
      <p:grpSpPr>
        <a:xfrm>
          <a:off x="0" y="0"/>
          <a:ext cx="0" cy="0"/>
          <a:chOff x="0" y="0"/>
          <a:chExt cx="0" cy="0"/>
        </a:xfrm>
      </p:grpSpPr>
      <p:sp>
        <p:nvSpPr>
          <p:cNvPr id="192" name="Google Shape;192;p11"/>
          <p:cNvSpPr/>
          <p:nvPr/>
        </p:nvSpPr>
        <p:spPr>
          <a:xfrm>
            <a:off x="-1060704" y="-1664208"/>
            <a:ext cx="7315200" cy="7315200"/>
          </a:xfrm>
          <a:prstGeom prst="ellipse">
            <a:avLst/>
          </a:prstGeom>
          <a:solidFill>
            <a:srgbClr val="1466D6">
              <a:alpha val="90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1"/>
          <p:cNvSpPr/>
          <p:nvPr/>
        </p:nvSpPr>
        <p:spPr>
          <a:xfrm>
            <a:off x="502920" y="1737360"/>
            <a:ext cx="11155680" cy="1737360"/>
          </a:xfrm>
          <a:prstGeom prst="roundRect">
            <a:avLst>
              <a:gd fmla="val 6316" name="adj"/>
            </a:avLst>
          </a:prstGeom>
          <a:solidFill>
            <a:srgbClr val="16305A"/>
          </a:solidFill>
          <a:ln cap="flat" cmpd="sng" w="17775">
            <a:solidFill>
              <a:srgbClr val="D7A9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1"/>
          <p:cNvSpPr/>
          <p:nvPr/>
        </p:nvSpPr>
        <p:spPr>
          <a:xfrm>
            <a:off x="868680" y="1920240"/>
            <a:ext cx="1042416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2600"/>
              <a:buFont typeface="Cambria"/>
              <a:buNone/>
            </a:pPr>
            <a:r>
              <a:rPr b="1" lang="en-US" sz="2600">
                <a:solidFill>
                  <a:srgbClr val="FFFFFF"/>
                </a:solidFill>
                <a:latin typeface="Cambria"/>
                <a:ea typeface="Cambria"/>
                <a:cs typeface="Cambria"/>
                <a:sym typeface="Cambria"/>
              </a:rPr>
              <a:t>Artificial intelligence will not replace the legal professional.</a:t>
            </a:r>
            <a:endParaRPr sz="2600">
              <a:solidFill>
                <a:schemeClr val="dk1"/>
              </a:solidFill>
              <a:latin typeface="Calibri"/>
              <a:ea typeface="Calibri"/>
              <a:cs typeface="Calibri"/>
              <a:sym typeface="Calibri"/>
            </a:endParaRPr>
          </a:p>
        </p:txBody>
      </p:sp>
      <p:sp>
        <p:nvSpPr>
          <p:cNvPr id="195" name="Google Shape;195;p11"/>
          <p:cNvSpPr/>
          <p:nvPr/>
        </p:nvSpPr>
        <p:spPr>
          <a:xfrm>
            <a:off x="868680" y="2487168"/>
            <a:ext cx="10424160" cy="822960"/>
          </a:xfrm>
          <a:prstGeom prst="rect">
            <a:avLst/>
          </a:prstGeom>
          <a:noFill/>
          <a:ln>
            <a:noFill/>
          </a:ln>
        </p:spPr>
        <p:txBody>
          <a:bodyPr anchorCtr="0" anchor="ctr" bIns="0" lIns="0" spcFirstLastPara="1" rIns="0" wrap="square" tIns="0">
            <a:noAutofit/>
          </a:bodyPr>
          <a:lstStyle/>
          <a:p>
            <a:pPr indent="0" lvl="0" marL="0" marR="0" rtl="0" algn="l">
              <a:lnSpc>
                <a:spcPct val="119230"/>
              </a:lnSpc>
              <a:spcBef>
                <a:spcPts val="0"/>
              </a:spcBef>
              <a:spcAft>
                <a:spcPts val="0"/>
              </a:spcAft>
              <a:buClr>
                <a:srgbClr val="D7A93F"/>
              </a:buClr>
              <a:buSzPts val="2600"/>
              <a:buFont typeface="Cambria"/>
              <a:buNone/>
            </a:pPr>
            <a:r>
              <a:rPr b="1" i="1" lang="en-US" sz="2600">
                <a:solidFill>
                  <a:srgbClr val="D7A93F"/>
                </a:solidFill>
                <a:latin typeface="Cambria"/>
                <a:ea typeface="Cambria"/>
                <a:cs typeface="Cambria"/>
                <a:sym typeface="Cambria"/>
              </a:rPr>
              <a:t>It will replace the legal professional who refuses to use it — by the hand of the one who does.</a:t>
            </a:r>
            <a:endParaRPr sz="2600">
              <a:solidFill>
                <a:schemeClr val="dk1"/>
              </a:solidFill>
              <a:latin typeface="Calibri"/>
              <a:ea typeface="Calibri"/>
              <a:cs typeface="Calibri"/>
              <a:sym typeface="Calibri"/>
            </a:endParaRPr>
          </a:p>
        </p:txBody>
      </p:sp>
      <p:sp>
        <p:nvSpPr>
          <p:cNvPr id="196" name="Google Shape;196;p11"/>
          <p:cNvSpPr/>
          <p:nvPr/>
        </p:nvSpPr>
        <p:spPr>
          <a:xfrm>
            <a:off x="502920" y="3749040"/>
            <a:ext cx="2688336" cy="1956816"/>
          </a:xfrm>
          <a:prstGeom prst="roundRect">
            <a:avLst>
              <a:gd fmla="val 4673" name="adj"/>
            </a:avLst>
          </a:prstGeom>
          <a:solidFill>
            <a:srgbClr val="1329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1"/>
          <p:cNvSpPr/>
          <p:nvPr/>
        </p:nvSpPr>
        <p:spPr>
          <a:xfrm>
            <a:off x="704088" y="3913632"/>
            <a:ext cx="22860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D8CFF"/>
              </a:buClr>
              <a:buSzPts val="4000"/>
              <a:buFont typeface="Cambria"/>
              <a:buNone/>
            </a:pPr>
            <a:r>
              <a:rPr b="1" lang="en-US" sz="4000">
                <a:solidFill>
                  <a:srgbClr val="2D8CFF"/>
                </a:solidFill>
                <a:latin typeface="Cambria"/>
                <a:ea typeface="Cambria"/>
                <a:cs typeface="Cambria"/>
                <a:sym typeface="Cambria"/>
              </a:rPr>
              <a:t>93%</a:t>
            </a:r>
            <a:endParaRPr sz="4000">
              <a:solidFill>
                <a:schemeClr val="dk1"/>
              </a:solidFill>
              <a:latin typeface="Calibri"/>
              <a:ea typeface="Calibri"/>
              <a:cs typeface="Calibri"/>
              <a:sym typeface="Calibri"/>
            </a:endParaRPr>
          </a:p>
        </p:txBody>
      </p:sp>
      <p:sp>
        <p:nvSpPr>
          <p:cNvPr id="198" name="Google Shape;198;p11"/>
          <p:cNvSpPr/>
          <p:nvPr/>
        </p:nvSpPr>
        <p:spPr>
          <a:xfrm>
            <a:off x="704088" y="4626864"/>
            <a:ext cx="2304288" cy="786384"/>
          </a:xfrm>
          <a:prstGeom prst="rect">
            <a:avLst/>
          </a:prstGeom>
          <a:noFill/>
          <a:ln>
            <a:noFill/>
          </a:ln>
        </p:spPr>
        <p:txBody>
          <a:bodyPr anchorCtr="0" anchor="t" bIns="0" lIns="0" spcFirstLastPara="1" rIns="0" wrap="square" tIns="0">
            <a:noAutofit/>
          </a:bodyPr>
          <a:lstStyle/>
          <a:p>
            <a:pPr indent="0" lvl="0" marL="0" marR="0" rtl="0" algn="l">
              <a:lnSpc>
                <a:spcPct val="139130"/>
              </a:lnSpc>
              <a:spcBef>
                <a:spcPts val="0"/>
              </a:spcBef>
              <a:spcAft>
                <a:spcPts val="0"/>
              </a:spcAft>
              <a:buClr>
                <a:srgbClr val="FFFFFF"/>
              </a:buClr>
              <a:buSzPts val="1150"/>
              <a:buFont typeface="Calibri"/>
              <a:buNone/>
            </a:pPr>
            <a:r>
              <a:rPr lang="en-US" sz="1150">
                <a:solidFill>
                  <a:srgbClr val="FFFFFF"/>
                </a:solidFill>
                <a:latin typeface="Calibri"/>
                <a:ea typeface="Calibri"/>
                <a:cs typeface="Calibri"/>
                <a:sym typeface="Calibri"/>
              </a:rPr>
              <a:t>of judicial officers worldwide are already familiar with these tools</a:t>
            </a:r>
            <a:endParaRPr sz="1150">
              <a:solidFill>
                <a:schemeClr val="dk1"/>
              </a:solidFill>
              <a:latin typeface="Calibri"/>
              <a:ea typeface="Calibri"/>
              <a:cs typeface="Calibri"/>
              <a:sym typeface="Calibri"/>
            </a:endParaRPr>
          </a:p>
        </p:txBody>
      </p:sp>
      <p:sp>
        <p:nvSpPr>
          <p:cNvPr id="199" name="Google Shape;199;p11"/>
          <p:cNvSpPr/>
          <p:nvPr/>
        </p:nvSpPr>
        <p:spPr>
          <a:xfrm>
            <a:off x="3328416" y="3749040"/>
            <a:ext cx="2688336" cy="1956816"/>
          </a:xfrm>
          <a:prstGeom prst="roundRect">
            <a:avLst>
              <a:gd fmla="val 4673" name="adj"/>
            </a:avLst>
          </a:prstGeom>
          <a:solidFill>
            <a:srgbClr val="1329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
          <p:cNvSpPr/>
          <p:nvPr/>
        </p:nvSpPr>
        <p:spPr>
          <a:xfrm>
            <a:off x="3529584" y="3913632"/>
            <a:ext cx="22860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D8CFF"/>
              </a:buClr>
              <a:buSzPts val="4000"/>
              <a:buFont typeface="Cambria"/>
              <a:buNone/>
            </a:pPr>
            <a:r>
              <a:rPr b="1" lang="en-US" sz="4000">
                <a:solidFill>
                  <a:srgbClr val="2D8CFF"/>
                </a:solidFill>
                <a:latin typeface="Cambria"/>
                <a:ea typeface="Cambria"/>
                <a:cs typeface="Cambria"/>
                <a:sym typeface="Cambria"/>
              </a:rPr>
              <a:t>44%</a:t>
            </a:r>
            <a:endParaRPr sz="4000">
              <a:solidFill>
                <a:schemeClr val="dk1"/>
              </a:solidFill>
              <a:latin typeface="Calibri"/>
              <a:ea typeface="Calibri"/>
              <a:cs typeface="Calibri"/>
              <a:sym typeface="Calibri"/>
            </a:endParaRPr>
          </a:p>
        </p:txBody>
      </p:sp>
      <p:sp>
        <p:nvSpPr>
          <p:cNvPr id="201" name="Google Shape;201;p11"/>
          <p:cNvSpPr/>
          <p:nvPr/>
        </p:nvSpPr>
        <p:spPr>
          <a:xfrm>
            <a:off x="3529584" y="4626864"/>
            <a:ext cx="2304288" cy="786384"/>
          </a:xfrm>
          <a:prstGeom prst="rect">
            <a:avLst/>
          </a:prstGeom>
          <a:noFill/>
          <a:ln>
            <a:noFill/>
          </a:ln>
        </p:spPr>
        <p:txBody>
          <a:bodyPr anchorCtr="0" anchor="t" bIns="0" lIns="0" spcFirstLastPara="1" rIns="0" wrap="square" tIns="0">
            <a:noAutofit/>
          </a:bodyPr>
          <a:lstStyle/>
          <a:p>
            <a:pPr indent="0" lvl="0" marL="0" marR="0" rtl="0" algn="l">
              <a:lnSpc>
                <a:spcPct val="139130"/>
              </a:lnSpc>
              <a:spcBef>
                <a:spcPts val="0"/>
              </a:spcBef>
              <a:spcAft>
                <a:spcPts val="0"/>
              </a:spcAft>
              <a:buClr>
                <a:srgbClr val="FFFFFF"/>
              </a:buClr>
              <a:buSzPts val="1150"/>
              <a:buFont typeface="Calibri"/>
              <a:buNone/>
            </a:pPr>
            <a:r>
              <a:rPr lang="en-US" sz="1150">
                <a:solidFill>
                  <a:srgbClr val="FFFFFF"/>
                </a:solidFill>
                <a:latin typeface="Calibri"/>
                <a:ea typeface="Calibri"/>
                <a:cs typeface="Calibri"/>
                <a:sym typeface="Calibri"/>
              </a:rPr>
              <a:t>are already using them in their work — today</a:t>
            </a:r>
            <a:endParaRPr sz="1150">
              <a:solidFill>
                <a:schemeClr val="dk1"/>
              </a:solidFill>
              <a:latin typeface="Calibri"/>
              <a:ea typeface="Calibri"/>
              <a:cs typeface="Calibri"/>
              <a:sym typeface="Calibri"/>
            </a:endParaRPr>
          </a:p>
        </p:txBody>
      </p:sp>
      <p:sp>
        <p:nvSpPr>
          <p:cNvPr id="202" name="Google Shape;202;p11"/>
          <p:cNvSpPr/>
          <p:nvPr/>
        </p:nvSpPr>
        <p:spPr>
          <a:xfrm>
            <a:off x="6153912" y="3749040"/>
            <a:ext cx="2688336" cy="1956816"/>
          </a:xfrm>
          <a:prstGeom prst="roundRect">
            <a:avLst>
              <a:gd fmla="val 4673" name="adj"/>
            </a:avLst>
          </a:prstGeom>
          <a:solidFill>
            <a:srgbClr val="3A1E22"/>
          </a:solidFill>
          <a:ln cap="flat" cmpd="sng" w="15225">
            <a:solidFill>
              <a:srgbClr val="E0564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3" name="Google Shape;203;p11"/>
          <p:cNvSpPr/>
          <p:nvPr/>
        </p:nvSpPr>
        <p:spPr>
          <a:xfrm>
            <a:off x="6355080" y="3913632"/>
            <a:ext cx="22860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0564F"/>
              </a:buClr>
              <a:buSzPts val="4000"/>
              <a:buFont typeface="Cambria"/>
              <a:buNone/>
            </a:pPr>
            <a:r>
              <a:rPr b="1" lang="en-US" sz="4000">
                <a:solidFill>
                  <a:srgbClr val="E0564F"/>
                </a:solidFill>
                <a:latin typeface="Cambria"/>
                <a:ea typeface="Cambria"/>
                <a:cs typeface="Cambria"/>
                <a:sym typeface="Cambria"/>
              </a:rPr>
              <a:t>9%</a:t>
            </a:r>
            <a:endParaRPr sz="4000">
              <a:solidFill>
                <a:schemeClr val="dk1"/>
              </a:solidFill>
              <a:latin typeface="Calibri"/>
              <a:ea typeface="Calibri"/>
              <a:cs typeface="Calibri"/>
              <a:sym typeface="Calibri"/>
            </a:endParaRPr>
          </a:p>
        </p:txBody>
      </p:sp>
      <p:sp>
        <p:nvSpPr>
          <p:cNvPr id="204" name="Google Shape;204;p11"/>
          <p:cNvSpPr/>
          <p:nvPr/>
        </p:nvSpPr>
        <p:spPr>
          <a:xfrm>
            <a:off x="6355080" y="4626864"/>
            <a:ext cx="2304288" cy="786384"/>
          </a:xfrm>
          <a:prstGeom prst="rect">
            <a:avLst/>
          </a:prstGeom>
          <a:noFill/>
          <a:ln>
            <a:noFill/>
          </a:ln>
        </p:spPr>
        <p:txBody>
          <a:bodyPr anchorCtr="0" anchor="t" bIns="0" lIns="0" spcFirstLastPara="1" rIns="0" wrap="square" tIns="0">
            <a:noAutofit/>
          </a:bodyPr>
          <a:lstStyle/>
          <a:p>
            <a:pPr indent="0" lvl="0" marL="0" marR="0" rtl="0" algn="l">
              <a:lnSpc>
                <a:spcPct val="139130"/>
              </a:lnSpc>
              <a:spcBef>
                <a:spcPts val="0"/>
              </a:spcBef>
              <a:spcAft>
                <a:spcPts val="0"/>
              </a:spcAft>
              <a:buClr>
                <a:srgbClr val="FFFFFF"/>
              </a:buClr>
              <a:buSzPts val="1150"/>
              <a:buFont typeface="Calibri"/>
              <a:buNone/>
            </a:pPr>
            <a:r>
              <a:rPr lang="en-US" sz="1150">
                <a:solidFill>
                  <a:srgbClr val="FFFFFF"/>
                </a:solidFill>
                <a:latin typeface="Calibri"/>
                <a:ea typeface="Calibri"/>
                <a:cs typeface="Calibri"/>
                <a:sym typeface="Calibri"/>
              </a:rPr>
              <a:t>have received any institutional training or guidance</a:t>
            </a:r>
            <a:endParaRPr sz="1150">
              <a:solidFill>
                <a:schemeClr val="dk1"/>
              </a:solidFill>
              <a:latin typeface="Calibri"/>
              <a:ea typeface="Calibri"/>
              <a:cs typeface="Calibri"/>
              <a:sym typeface="Calibri"/>
            </a:endParaRPr>
          </a:p>
        </p:txBody>
      </p:sp>
      <p:sp>
        <p:nvSpPr>
          <p:cNvPr id="205" name="Google Shape;205;p11"/>
          <p:cNvSpPr/>
          <p:nvPr/>
        </p:nvSpPr>
        <p:spPr>
          <a:xfrm>
            <a:off x="6355080" y="5394960"/>
            <a:ext cx="2304288"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dk1"/>
              </a:buClr>
              <a:buSzPts val="900"/>
              <a:buFont typeface="Calibri"/>
              <a:buNone/>
            </a:pPr>
            <a:r>
              <a:t/>
            </a:r>
            <a:endParaRPr i="1" sz="900">
              <a:solidFill>
                <a:srgbClr val="9DB4D6"/>
              </a:solidFill>
              <a:latin typeface="Calibri"/>
              <a:ea typeface="Calibri"/>
              <a:cs typeface="Calibri"/>
              <a:sym typeface="Calibri"/>
            </a:endParaRPr>
          </a:p>
        </p:txBody>
      </p:sp>
      <p:sp>
        <p:nvSpPr>
          <p:cNvPr id="206" name="Google Shape;206;p11"/>
          <p:cNvSpPr/>
          <p:nvPr/>
        </p:nvSpPr>
        <p:spPr>
          <a:xfrm>
            <a:off x="9180576" y="5394960"/>
            <a:ext cx="2304288"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dk1"/>
              </a:buClr>
              <a:buSzPts val="900"/>
              <a:buFont typeface="Calibri"/>
              <a:buNone/>
            </a:pPr>
            <a:r>
              <a:t/>
            </a:r>
            <a:endParaRPr sz="900">
              <a:solidFill>
                <a:schemeClr val="dk1"/>
              </a:solidFill>
              <a:latin typeface="Calibri"/>
              <a:ea typeface="Calibri"/>
              <a:cs typeface="Calibri"/>
              <a:sym typeface="Calibri"/>
            </a:endParaRPr>
          </a:p>
        </p:txBody>
      </p:sp>
      <p:sp>
        <p:nvSpPr>
          <p:cNvPr id="207" name="Google Shape;207;p11"/>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208" name="Google Shape;208;p11"/>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14</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213" name="Shape 213"/>
        <p:cNvGrpSpPr/>
        <p:nvPr/>
      </p:nvGrpSpPr>
      <p:grpSpPr>
        <a:xfrm>
          <a:off x="0" y="0"/>
          <a:ext cx="0" cy="0"/>
          <a:chOff x="0" y="0"/>
          <a:chExt cx="0" cy="0"/>
        </a:xfrm>
      </p:grpSpPr>
      <p:sp>
        <p:nvSpPr>
          <p:cNvPr id="214" name="Google Shape;214;p12"/>
          <p:cNvSpPr/>
          <p:nvPr/>
        </p:nvSpPr>
        <p:spPr>
          <a:xfrm>
            <a:off x="8321040" y="914400"/>
            <a:ext cx="5120640" cy="5120640"/>
          </a:xfrm>
          <a:prstGeom prst="ellipse">
            <a:avLst/>
          </a:prstGeom>
          <a:solidFill>
            <a:srgbClr val="1466D6">
              <a:alpha val="12157"/>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2"/>
          <p:cNvSpPr/>
          <p:nvPr/>
        </p:nvSpPr>
        <p:spPr>
          <a:xfrm>
            <a:off x="685800" y="1417320"/>
            <a:ext cx="2743200" cy="137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D6B"/>
              </a:buClr>
              <a:buSzPts val="9600"/>
              <a:buFont typeface="Cambria"/>
              <a:buNone/>
            </a:pPr>
            <a:r>
              <a:rPr b="1" lang="en-US" sz="9600">
                <a:solidFill>
                  <a:srgbClr val="1E3D6B"/>
                </a:solidFill>
                <a:latin typeface="Cambria"/>
                <a:ea typeface="Cambria"/>
                <a:cs typeface="Cambria"/>
                <a:sym typeface="Cambria"/>
              </a:rPr>
              <a:t>03</a:t>
            </a:r>
            <a:endParaRPr sz="9600">
              <a:solidFill>
                <a:schemeClr val="dk1"/>
              </a:solidFill>
              <a:latin typeface="Calibri"/>
              <a:ea typeface="Calibri"/>
              <a:cs typeface="Calibri"/>
              <a:sym typeface="Calibri"/>
            </a:endParaRPr>
          </a:p>
        </p:txBody>
      </p:sp>
      <p:sp>
        <p:nvSpPr>
          <p:cNvPr id="216" name="Google Shape;216;p12"/>
          <p:cNvSpPr/>
          <p:nvPr/>
        </p:nvSpPr>
        <p:spPr>
          <a:xfrm>
            <a:off x="749808" y="2788920"/>
            <a:ext cx="8229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150"/>
              <a:buFont typeface="Calibri"/>
              <a:buNone/>
            </a:pPr>
            <a:r>
              <a:rPr b="1" lang="en-US" sz="1150">
                <a:solidFill>
                  <a:srgbClr val="D7A93F"/>
                </a:solidFill>
                <a:latin typeface="Calibri"/>
                <a:ea typeface="Calibri"/>
                <a:cs typeface="Calibri"/>
                <a:sym typeface="Calibri"/>
              </a:rPr>
              <a:t>QUESTION THREE</a:t>
            </a:r>
            <a:endParaRPr sz="1150">
              <a:solidFill>
                <a:schemeClr val="dk1"/>
              </a:solidFill>
              <a:latin typeface="Calibri"/>
              <a:ea typeface="Calibri"/>
              <a:cs typeface="Calibri"/>
              <a:sym typeface="Calibri"/>
            </a:endParaRPr>
          </a:p>
        </p:txBody>
      </p:sp>
      <p:sp>
        <p:nvSpPr>
          <p:cNvPr id="217" name="Google Shape;217;p12"/>
          <p:cNvSpPr/>
          <p:nvPr/>
        </p:nvSpPr>
        <p:spPr>
          <a:xfrm>
            <a:off x="713232" y="3127248"/>
            <a:ext cx="9326880" cy="1097280"/>
          </a:xfrm>
          <a:prstGeom prst="rect">
            <a:avLst/>
          </a:prstGeom>
          <a:noFill/>
          <a:ln>
            <a:noFill/>
          </a:ln>
        </p:spPr>
        <p:txBody>
          <a:bodyPr anchorCtr="0" anchor="ctr" bIns="0" lIns="0" spcFirstLastPara="1" rIns="0" wrap="square" tIns="0">
            <a:noAutofit/>
          </a:bodyPr>
          <a:lstStyle/>
          <a:p>
            <a:pPr indent="0" lvl="0" marL="0" marR="0" rtl="0" algn="l">
              <a:lnSpc>
                <a:spcPct val="110526"/>
              </a:lnSpc>
              <a:spcBef>
                <a:spcPts val="0"/>
              </a:spcBef>
              <a:spcAft>
                <a:spcPts val="0"/>
              </a:spcAft>
              <a:buClr>
                <a:srgbClr val="FFFFFF"/>
              </a:buClr>
              <a:buSzPts val="3800"/>
              <a:buFont typeface="Cambria"/>
              <a:buNone/>
            </a:pPr>
            <a:r>
              <a:rPr b="1" lang="en-US" sz="3800">
                <a:solidFill>
                  <a:srgbClr val="FFFFFF"/>
                </a:solidFill>
                <a:latin typeface="Cambria"/>
                <a:ea typeface="Cambria"/>
                <a:cs typeface="Cambria"/>
                <a:sym typeface="Cambria"/>
              </a:rPr>
              <a:t>How is AI actually being used?</a:t>
            </a:r>
            <a:endParaRPr sz="3800">
              <a:solidFill>
                <a:schemeClr val="dk1"/>
              </a:solidFill>
              <a:latin typeface="Calibri"/>
              <a:ea typeface="Calibri"/>
              <a:cs typeface="Calibri"/>
              <a:sym typeface="Calibri"/>
            </a:endParaRPr>
          </a:p>
        </p:txBody>
      </p:sp>
      <p:sp>
        <p:nvSpPr>
          <p:cNvPr id="218" name="Google Shape;218;p12"/>
          <p:cNvSpPr/>
          <p:nvPr/>
        </p:nvSpPr>
        <p:spPr>
          <a:xfrm>
            <a:off x="731520" y="4315968"/>
            <a:ext cx="8595360" cy="548640"/>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rgbClr val="C00000"/>
              </a:buClr>
              <a:buSzPts val="2000"/>
              <a:buFont typeface="Arial"/>
              <a:buChar char="•"/>
            </a:pPr>
            <a:r>
              <a:rPr lang="en-US" sz="2000">
                <a:solidFill>
                  <a:srgbClr val="C00000"/>
                </a:solidFill>
                <a:latin typeface="Calibri"/>
                <a:ea typeface="Calibri"/>
                <a:cs typeface="Calibri"/>
                <a:sym typeface="Calibri"/>
              </a:rPr>
              <a:t>CONTEXT</a:t>
            </a:r>
            <a:endParaRPr/>
          </a:p>
          <a:p>
            <a:pPr indent="-342900" lvl="0" marL="342900" marR="0" rtl="0" algn="l">
              <a:lnSpc>
                <a:spcPct val="100000"/>
              </a:lnSpc>
              <a:spcBef>
                <a:spcPts val="0"/>
              </a:spcBef>
              <a:spcAft>
                <a:spcPts val="0"/>
              </a:spcAft>
              <a:buClr>
                <a:srgbClr val="C00000"/>
              </a:buClr>
              <a:buSzPts val="2000"/>
              <a:buFont typeface="Arial"/>
              <a:buChar char="•"/>
            </a:pPr>
            <a:r>
              <a:rPr lang="en-US" sz="2000">
                <a:solidFill>
                  <a:srgbClr val="C00000"/>
                </a:solidFill>
                <a:latin typeface="Calibri"/>
                <a:ea typeface="Calibri"/>
                <a:cs typeface="Calibri"/>
                <a:sym typeface="Calibri"/>
              </a:rPr>
              <a:t>ACTION</a:t>
            </a:r>
            <a:endParaRPr/>
          </a:p>
          <a:p>
            <a:pPr indent="-342900" lvl="0" marL="342900" marR="0" rtl="0" algn="l">
              <a:lnSpc>
                <a:spcPct val="100000"/>
              </a:lnSpc>
              <a:spcBef>
                <a:spcPts val="0"/>
              </a:spcBef>
              <a:spcAft>
                <a:spcPts val="0"/>
              </a:spcAft>
              <a:buClr>
                <a:srgbClr val="C00000"/>
              </a:buClr>
              <a:buSzPts val="2000"/>
              <a:buFont typeface="Arial"/>
              <a:buChar char="•"/>
            </a:pPr>
            <a:r>
              <a:rPr lang="en-US" sz="2000">
                <a:solidFill>
                  <a:srgbClr val="C00000"/>
                </a:solidFill>
                <a:latin typeface="Calibri"/>
                <a:ea typeface="Calibri"/>
                <a:cs typeface="Calibri"/>
                <a:sym typeface="Calibri"/>
              </a:rPr>
              <a:t>OUTPUT</a:t>
            </a:r>
            <a:endParaRPr/>
          </a:p>
          <a:p>
            <a:pPr indent="-342900" lvl="0" marL="342900" marR="0" rtl="0" algn="l">
              <a:lnSpc>
                <a:spcPct val="100000"/>
              </a:lnSpc>
              <a:spcBef>
                <a:spcPts val="0"/>
              </a:spcBef>
              <a:spcAft>
                <a:spcPts val="0"/>
              </a:spcAft>
              <a:buClr>
                <a:srgbClr val="C00000"/>
              </a:buClr>
              <a:buSzPts val="2000"/>
              <a:buFont typeface="Arial"/>
              <a:buChar char="•"/>
            </a:pPr>
            <a:r>
              <a:rPr lang="en-US" sz="2000">
                <a:solidFill>
                  <a:srgbClr val="C00000"/>
                </a:solidFill>
                <a:latin typeface="Calibri"/>
                <a:ea typeface="Calibri"/>
                <a:cs typeface="Calibri"/>
                <a:sym typeface="Calibri"/>
              </a:rPr>
              <a:t>ALL MUST BE SPECIFIC</a:t>
            </a:r>
            <a:endParaRPr/>
          </a:p>
        </p:txBody>
      </p:sp>
      <p:sp>
        <p:nvSpPr>
          <p:cNvPr id="219" name="Google Shape;219;p12"/>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220" name="Google Shape;220;p12"/>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15</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6FC"/>
        </a:solidFill>
      </p:bgPr>
    </p:bg>
    <p:spTree>
      <p:nvGrpSpPr>
        <p:cNvPr id="225" name="Shape 225"/>
        <p:cNvGrpSpPr/>
        <p:nvPr/>
      </p:nvGrpSpPr>
      <p:grpSpPr>
        <a:xfrm>
          <a:off x="0" y="0"/>
          <a:ext cx="0" cy="0"/>
          <a:chOff x="0" y="0"/>
          <a:chExt cx="0" cy="0"/>
        </a:xfrm>
      </p:grpSpPr>
      <p:sp>
        <p:nvSpPr>
          <p:cNvPr id="226" name="Google Shape;226;p13"/>
          <p:cNvSpPr/>
          <p:nvPr/>
        </p:nvSpPr>
        <p:spPr>
          <a:xfrm>
            <a:off x="502920" y="475488"/>
            <a:ext cx="10515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66D6"/>
              </a:buClr>
              <a:buSzPts val="1100"/>
              <a:buFont typeface="Calibri"/>
              <a:buNone/>
            </a:pPr>
            <a:r>
              <a:rPr b="1" lang="en-US" sz="1100">
                <a:solidFill>
                  <a:srgbClr val="1466D6"/>
                </a:solidFill>
                <a:latin typeface="Calibri"/>
                <a:ea typeface="Calibri"/>
                <a:cs typeface="Calibri"/>
                <a:sym typeface="Calibri"/>
              </a:rPr>
              <a:t>THE ANATOMY OF LEGAL WORK</a:t>
            </a:r>
            <a:endParaRPr sz="1100">
              <a:solidFill>
                <a:schemeClr val="dk1"/>
              </a:solidFill>
              <a:latin typeface="Calibri"/>
              <a:ea typeface="Calibri"/>
              <a:cs typeface="Calibri"/>
              <a:sym typeface="Calibri"/>
            </a:endParaRPr>
          </a:p>
        </p:txBody>
      </p:sp>
      <p:sp>
        <p:nvSpPr>
          <p:cNvPr id="227" name="Google Shape;227;p13"/>
          <p:cNvSpPr/>
          <p:nvPr/>
        </p:nvSpPr>
        <p:spPr>
          <a:xfrm>
            <a:off x="475488" y="786384"/>
            <a:ext cx="10972800" cy="777240"/>
          </a:xfrm>
          <a:prstGeom prst="rect">
            <a:avLst/>
          </a:prstGeom>
          <a:noFill/>
          <a:ln>
            <a:noFill/>
          </a:ln>
        </p:spPr>
        <p:txBody>
          <a:bodyPr anchorCtr="0" anchor="ctr" bIns="0" lIns="0" spcFirstLastPara="1" rIns="0" wrap="square" tIns="0">
            <a:noAutofit/>
          </a:bodyPr>
          <a:lstStyle/>
          <a:p>
            <a:pPr indent="0" lvl="0" marL="0" marR="0" rtl="0" algn="l">
              <a:lnSpc>
                <a:spcPct val="103030"/>
              </a:lnSpc>
              <a:spcBef>
                <a:spcPts val="0"/>
              </a:spcBef>
              <a:spcAft>
                <a:spcPts val="0"/>
              </a:spcAft>
              <a:buClr>
                <a:srgbClr val="0B1B33"/>
              </a:buClr>
              <a:buSzPts val="3300"/>
              <a:buFont typeface="Cambria"/>
              <a:buNone/>
            </a:pPr>
            <a:r>
              <a:rPr b="1" lang="en-US" sz="3300">
                <a:solidFill>
                  <a:srgbClr val="0B1B33"/>
                </a:solidFill>
                <a:latin typeface="Cambria"/>
                <a:ea typeface="Cambria"/>
                <a:cs typeface="Cambria"/>
                <a:sym typeface="Cambria"/>
              </a:rPr>
              <a:t>Every legal task falls into one of eight buckets. AI has entered all eight.</a:t>
            </a:r>
            <a:endParaRPr sz="3300">
              <a:solidFill>
                <a:schemeClr val="dk1"/>
              </a:solidFill>
              <a:latin typeface="Calibri"/>
              <a:ea typeface="Calibri"/>
              <a:cs typeface="Calibri"/>
              <a:sym typeface="Calibri"/>
            </a:endParaRPr>
          </a:p>
        </p:txBody>
      </p:sp>
      <p:sp>
        <p:nvSpPr>
          <p:cNvPr id="228" name="Google Shape;228;p13"/>
          <p:cNvSpPr/>
          <p:nvPr/>
        </p:nvSpPr>
        <p:spPr>
          <a:xfrm>
            <a:off x="502920" y="1572768"/>
            <a:ext cx="2688336" cy="1956816"/>
          </a:xfrm>
          <a:prstGeom prst="roundRect">
            <a:avLst>
              <a:gd fmla="val 4673" name="adj"/>
            </a:avLst>
          </a:prstGeom>
          <a:solidFill>
            <a:srgbClr val="FFFFFF"/>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3"/>
          <p:cNvSpPr/>
          <p:nvPr/>
        </p:nvSpPr>
        <p:spPr>
          <a:xfrm>
            <a:off x="722376" y="1792224"/>
            <a:ext cx="457200" cy="457200"/>
          </a:xfrm>
          <a:prstGeom prst="ellipse">
            <a:avLst/>
          </a:prstGeom>
          <a:solidFill>
            <a:srgbClr val="D2E0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3"/>
          <p:cNvSpPr/>
          <p:nvPr/>
        </p:nvSpPr>
        <p:spPr>
          <a:xfrm>
            <a:off x="722376" y="1792224"/>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66D6"/>
              </a:buClr>
              <a:buSzPts val="1800"/>
              <a:buFont typeface="Calibri"/>
              <a:buNone/>
            </a:pPr>
            <a:r>
              <a:rPr b="1" lang="en-US" sz="1800">
                <a:solidFill>
                  <a:srgbClr val="1466D6"/>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31" name="Google Shape;231;p13"/>
          <p:cNvSpPr/>
          <p:nvPr/>
        </p:nvSpPr>
        <p:spPr>
          <a:xfrm>
            <a:off x="722376" y="2359152"/>
            <a:ext cx="2286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B33"/>
              </a:buClr>
              <a:buSzPts val="1800"/>
              <a:buFont typeface="Cambria"/>
              <a:buNone/>
            </a:pPr>
            <a:r>
              <a:rPr b="1" lang="en-US" sz="1800">
                <a:solidFill>
                  <a:srgbClr val="0B1B33"/>
                </a:solidFill>
                <a:latin typeface="Cambria"/>
                <a:ea typeface="Cambria"/>
                <a:cs typeface="Cambria"/>
                <a:sym typeface="Cambria"/>
              </a:rPr>
              <a:t>Find</a:t>
            </a:r>
            <a:endParaRPr sz="1800">
              <a:solidFill>
                <a:schemeClr val="dk1"/>
              </a:solidFill>
              <a:latin typeface="Calibri"/>
              <a:ea typeface="Calibri"/>
              <a:cs typeface="Calibri"/>
              <a:sym typeface="Calibri"/>
            </a:endParaRPr>
          </a:p>
        </p:txBody>
      </p:sp>
      <p:sp>
        <p:nvSpPr>
          <p:cNvPr id="232" name="Google Shape;232;p13"/>
          <p:cNvSpPr/>
          <p:nvPr/>
        </p:nvSpPr>
        <p:spPr>
          <a:xfrm>
            <a:off x="722376" y="2743200"/>
            <a:ext cx="2304288" cy="694944"/>
          </a:xfrm>
          <a:prstGeom prst="rect">
            <a:avLst/>
          </a:prstGeom>
          <a:noFill/>
          <a:ln>
            <a:noFill/>
          </a:ln>
        </p:spPr>
        <p:txBody>
          <a:bodyPr anchorCtr="0" anchor="t" bIns="0" lIns="0" spcFirstLastPara="1" rIns="0" wrap="square" tIns="0">
            <a:noAutofit/>
          </a:bodyPr>
          <a:lstStyle/>
          <a:p>
            <a:pPr indent="0" lvl="0" marL="0" marR="0" rtl="0" algn="l">
              <a:lnSpc>
                <a:spcPct val="80555"/>
              </a:lnSpc>
              <a:spcBef>
                <a:spcPts val="0"/>
              </a:spcBef>
              <a:spcAft>
                <a:spcPts val="0"/>
              </a:spcAft>
              <a:buClr>
                <a:srgbClr val="52678A"/>
              </a:buClr>
              <a:buSzPts val="1800"/>
              <a:buFont typeface="Calibri"/>
              <a:buNone/>
            </a:pPr>
            <a:r>
              <a:rPr lang="en-US" sz="1800">
                <a:solidFill>
                  <a:srgbClr val="52678A"/>
                </a:solidFill>
                <a:latin typeface="Calibri"/>
                <a:ea typeface="Calibri"/>
                <a:cs typeface="Calibri"/>
                <a:sym typeface="Calibri"/>
              </a:rPr>
              <a:t>Research, authority retrieval, precedent tracing, conflict-of-authority checks</a:t>
            </a:r>
            <a:endParaRPr sz="1800">
              <a:solidFill>
                <a:schemeClr val="dk1"/>
              </a:solidFill>
              <a:latin typeface="Calibri"/>
              <a:ea typeface="Calibri"/>
              <a:cs typeface="Calibri"/>
              <a:sym typeface="Calibri"/>
            </a:endParaRPr>
          </a:p>
        </p:txBody>
      </p:sp>
      <p:sp>
        <p:nvSpPr>
          <p:cNvPr id="233" name="Google Shape;233;p13"/>
          <p:cNvSpPr/>
          <p:nvPr/>
        </p:nvSpPr>
        <p:spPr>
          <a:xfrm>
            <a:off x="3328416" y="1572768"/>
            <a:ext cx="2688336" cy="1956816"/>
          </a:xfrm>
          <a:prstGeom prst="roundRect">
            <a:avLst>
              <a:gd fmla="val 4673" name="adj"/>
            </a:avLst>
          </a:prstGeom>
          <a:solidFill>
            <a:srgbClr val="FFFFFF"/>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3"/>
          <p:cNvSpPr/>
          <p:nvPr/>
        </p:nvSpPr>
        <p:spPr>
          <a:xfrm>
            <a:off x="3547872" y="1792224"/>
            <a:ext cx="457200" cy="457200"/>
          </a:xfrm>
          <a:prstGeom prst="ellipse">
            <a:avLst/>
          </a:prstGeom>
          <a:solidFill>
            <a:srgbClr val="D2E0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3"/>
          <p:cNvSpPr/>
          <p:nvPr/>
        </p:nvSpPr>
        <p:spPr>
          <a:xfrm>
            <a:off x="3547872" y="1792224"/>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66D6"/>
              </a:buClr>
              <a:buSzPts val="1800"/>
              <a:buFont typeface="Calibri"/>
              <a:buNone/>
            </a:pPr>
            <a:r>
              <a:rPr b="1" lang="en-US" sz="1800">
                <a:solidFill>
                  <a:srgbClr val="1466D6"/>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36" name="Google Shape;236;p13"/>
          <p:cNvSpPr/>
          <p:nvPr/>
        </p:nvSpPr>
        <p:spPr>
          <a:xfrm>
            <a:off x="3547872" y="2359152"/>
            <a:ext cx="2286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B33"/>
              </a:buClr>
              <a:buSzPts val="1800"/>
              <a:buFont typeface="Cambria"/>
              <a:buNone/>
            </a:pPr>
            <a:r>
              <a:rPr b="1" lang="en-US" sz="1800">
                <a:solidFill>
                  <a:srgbClr val="0B1B33"/>
                </a:solidFill>
                <a:latin typeface="Cambria"/>
                <a:ea typeface="Cambria"/>
                <a:cs typeface="Cambria"/>
                <a:sym typeface="Cambria"/>
              </a:rPr>
              <a:t>Read</a:t>
            </a:r>
            <a:endParaRPr sz="1800">
              <a:solidFill>
                <a:schemeClr val="dk1"/>
              </a:solidFill>
              <a:latin typeface="Calibri"/>
              <a:ea typeface="Calibri"/>
              <a:cs typeface="Calibri"/>
              <a:sym typeface="Calibri"/>
            </a:endParaRPr>
          </a:p>
        </p:txBody>
      </p:sp>
      <p:sp>
        <p:nvSpPr>
          <p:cNvPr id="237" name="Google Shape;237;p13"/>
          <p:cNvSpPr/>
          <p:nvPr/>
        </p:nvSpPr>
        <p:spPr>
          <a:xfrm>
            <a:off x="3547872" y="2743200"/>
            <a:ext cx="2304288" cy="694944"/>
          </a:xfrm>
          <a:prstGeom prst="rect">
            <a:avLst/>
          </a:prstGeom>
          <a:noFill/>
          <a:ln>
            <a:noFill/>
          </a:ln>
        </p:spPr>
        <p:txBody>
          <a:bodyPr anchorCtr="0" anchor="t" bIns="0" lIns="0" spcFirstLastPara="1" rIns="0" wrap="square" tIns="0">
            <a:noAutofit/>
          </a:bodyPr>
          <a:lstStyle/>
          <a:p>
            <a:pPr indent="0" lvl="0" marL="0" marR="0" rtl="0" algn="l">
              <a:lnSpc>
                <a:spcPct val="80555"/>
              </a:lnSpc>
              <a:spcBef>
                <a:spcPts val="0"/>
              </a:spcBef>
              <a:spcAft>
                <a:spcPts val="0"/>
              </a:spcAft>
              <a:buClr>
                <a:srgbClr val="52678A"/>
              </a:buClr>
              <a:buSzPts val="1800"/>
              <a:buFont typeface="Calibri"/>
              <a:buNone/>
            </a:pPr>
            <a:r>
              <a:rPr lang="en-US" sz="1800">
                <a:solidFill>
                  <a:srgbClr val="52678A"/>
                </a:solidFill>
                <a:latin typeface="Calibri"/>
                <a:ea typeface="Calibri"/>
                <a:cs typeface="Calibri"/>
                <a:sym typeface="Calibri"/>
              </a:rPr>
              <a:t>Digesting bundles, records of appeal, expert reports, financial exhibits</a:t>
            </a:r>
            <a:endParaRPr sz="1800">
              <a:solidFill>
                <a:schemeClr val="dk1"/>
              </a:solidFill>
              <a:latin typeface="Calibri"/>
              <a:ea typeface="Calibri"/>
              <a:cs typeface="Calibri"/>
              <a:sym typeface="Calibri"/>
            </a:endParaRPr>
          </a:p>
        </p:txBody>
      </p:sp>
      <p:sp>
        <p:nvSpPr>
          <p:cNvPr id="238" name="Google Shape;238;p13"/>
          <p:cNvSpPr/>
          <p:nvPr/>
        </p:nvSpPr>
        <p:spPr>
          <a:xfrm>
            <a:off x="6153912" y="1572768"/>
            <a:ext cx="2688336" cy="1956816"/>
          </a:xfrm>
          <a:prstGeom prst="roundRect">
            <a:avLst>
              <a:gd fmla="val 4673" name="adj"/>
            </a:avLst>
          </a:prstGeom>
          <a:solidFill>
            <a:srgbClr val="FFFFFF"/>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3"/>
          <p:cNvSpPr/>
          <p:nvPr/>
        </p:nvSpPr>
        <p:spPr>
          <a:xfrm>
            <a:off x="6373368" y="1792224"/>
            <a:ext cx="457200" cy="457200"/>
          </a:xfrm>
          <a:prstGeom prst="ellipse">
            <a:avLst/>
          </a:prstGeom>
          <a:solidFill>
            <a:srgbClr val="D2E0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3"/>
          <p:cNvSpPr/>
          <p:nvPr/>
        </p:nvSpPr>
        <p:spPr>
          <a:xfrm>
            <a:off x="6373368" y="1792224"/>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66D6"/>
              </a:buClr>
              <a:buSzPts val="1800"/>
              <a:buFont typeface="Calibri"/>
              <a:buNone/>
            </a:pPr>
            <a:r>
              <a:rPr b="1" lang="en-US" sz="1800">
                <a:solidFill>
                  <a:srgbClr val="1466D6"/>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241" name="Google Shape;241;p13"/>
          <p:cNvSpPr/>
          <p:nvPr/>
        </p:nvSpPr>
        <p:spPr>
          <a:xfrm>
            <a:off x="6373368" y="2359152"/>
            <a:ext cx="2286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B33"/>
              </a:buClr>
              <a:buSzPts val="1800"/>
              <a:buFont typeface="Cambria"/>
              <a:buNone/>
            </a:pPr>
            <a:r>
              <a:rPr b="1" lang="en-US" sz="1800">
                <a:solidFill>
                  <a:srgbClr val="0B1B33"/>
                </a:solidFill>
                <a:latin typeface="Cambria"/>
                <a:ea typeface="Cambria"/>
                <a:cs typeface="Cambria"/>
                <a:sym typeface="Cambria"/>
              </a:rPr>
              <a:t>Summarise</a:t>
            </a:r>
            <a:endParaRPr sz="1800">
              <a:solidFill>
                <a:schemeClr val="dk1"/>
              </a:solidFill>
              <a:latin typeface="Calibri"/>
              <a:ea typeface="Calibri"/>
              <a:cs typeface="Calibri"/>
              <a:sym typeface="Calibri"/>
            </a:endParaRPr>
          </a:p>
        </p:txBody>
      </p:sp>
      <p:sp>
        <p:nvSpPr>
          <p:cNvPr id="242" name="Google Shape;242;p13"/>
          <p:cNvSpPr/>
          <p:nvPr/>
        </p:nvSpPr>
        <p:spPr>
          <a:xfrm>
            <a:off x="6373368" y="2743200"/>
            <a:ext cx="2304288" cy="694944"/>
          </a:xfrm>
          <a:prstGeom prst="rect">
            <a:avLst/>
          </a:prstGeom>
          <a:noFill/>
          <a:ln>
            <a:noFill/>
          </a:ln>
        </p:spPr>
        <p:txBody>
          <a:bodyPr anchorCtr="0" anchor="t" bIns="0" lIns="0" spcFirstLastPara="1" rIns="0" wrap="square" tIns="0">
            <a:noAutofit/>
          </a:bodyPr>
          <a:lstStyle/>
          <a:p>
            <a:pPr indent="0" lvl="0" marL="0" marR="0" rtl="0" algn="l">
              <a:lnSpc>
                <a:spcPct val="80555"/>
              </a:lnSpc>
              <a:spcBef>
                <a:spcPts val="0"/>
              </a:spcBef>
              <a:spcAft>
                <a:spcPts val="0"/>
              </a:spcAft>
              <a:buClr>
                <a:srgbClr val="52678A"/>
              </a:buClr>
              <a:buSzPts val="1800"/>
              <a:buFont typeface="Calibri"/>
              <a:buNone/>
            </a:pPr>
            <a:r>
              <a:rPr lang="en-US" sz="1800">
                <a:solidFill>
                  <a:srgbClr val="52678A"/>
                </a:solidFill>
                <a:latin typeface="Calibri"/>
                <a:ea typeface="Calibri"/>
                <a:cs typeface="Calibri"/>
                <a:sym typeface="Calibri"/>
              </a:rPr>
              <a:t>Reducing 400 pages to a two-page issue map without losing the thread</a:t>
            </a:r>
            <a:endParaRPr sz="1800">
              <a:solidFill>
                <a:schemeClr val="dk1"/>
              </a:solidFill>
              <a:latin typeface="Calibri"/>
              <a:ea typeface="Calibri"/>
              <a:cs typeface="Calibri"/>
              <a:sym typeface="Calibri"/>
            </a:endParaRPr>
          </a:p>
        </p:txBody>
      </p:sp>
      <p:sp>
        <p:nvSpPr>
          <p:cNvPr id="243" name="Google Shape;243;p13"/>
          <p:cNvSpPr/>
          <p:nvPr/>
        </p:nvSpPr>
        <p:spPr>
          <a:xfrm>
            <a:off x="8979408" y="1572768"/>
            <a:ext cx="2688336" cy="1956816"/>
          </a:xfrm>
          <a:prstGeom prst="roundRect">
            <a:avLst>
              <a:gd fmla="val 4673" name="adj"/>
            </a:avLst>
          </a:prstGeom>
          <a:solidFill>
            <a:srgbClr val="FFFFFF"/>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3"/>
          <p:cNvSpPr/>
          <p:nvPr/>
        </p:nvSpPr>
        <p:spPr>
          <a:xfrm>
            <a:off x="9198864" y="1792224"/>
            <a:ext cx="457200" cy="457200"/>
          </a:xfrm>
          <a:prstGeom prst="ellipse">
            <a:avLst/>
          </a:prstGeom>
          <a:solidFill>
            <a:srgbClr val="D2E0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3"/>
          <p:cNvSpPr/>
          <p:nvPr/>
        </p:nvSpPr>
        <p:spPr>
          <a:xfrm>
            <a:off x="9198864" y="1792224"/>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66D6"/>
              </a:buClr>
              <a:buSzPts val="1800"/>
              <a:buFont typeface="Calibri"/>
              <a:buNone/>
            </a:pPr>
            <a:r>
              <a:rPr b="1" lang="en-US" sz="1800">
                <a:solidFill>
                  <a:srgbClr val="1466D6"/>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246" name="Google Shape;246;p13"/>
          <p:cNvSpPr/>
          <p:nvPr/>
        </p:nvSpPr>
        <p:spPr>
          <a:xfrm>
            <a:off x="9198864" y="2359152"/>
            <a:ext cx="2286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B33"/>
              </a:buClr>
              <a:buSzPts val="1800"/>
              <a:buFont typeface="Cambria"/>
              <a:buNone/>
            </a:pPr>
            <a:r>
              <a:rPr b="1" lang="en-US" sz="1800">
                <a:solidFill>
                  <a:srgbClr val="0B1B33"/>
                </a:solidFill>
                <a:latin typeface="Cambria"/>
                <a:ea typeface="Cambria"/>
                <a:cs typeface="Cambria"/>
                <a:sym typeface="Cambria"/>
              </a:rPr>
              <a:t>Draft</a:t>
            </a:r>
            <a:endParaRPr sz="1800">
              <a:solidFill>
                <a:schemeClr val="dk1"/>
              </a:solidFill>
              <a:latin typeface="Calibri"/>
              <a:ea typeface="Calibri"/>
              <a:cs typeface="Calibri"/>
              <a:sym typeface="Calibri"/>
            </a:endParaRPr>
          </a:p>
        </p:txBody>
      </p:sp>
      <p:sp>
        <p:nvSpPr>
          <p:cNvPr id="247" name="Google Shape;247;p13"/>
          <p:cNvSpPr/>
          <p:nvPr/>
        </p:nvSpPr>
        <p:spPr>
          <a:xfrm>
            <a:off x="9198864" y="2743200"/>
            <a:ext cx="2304288" cy="694944"/>
          </a:xfrm>
          <a:prstGeom prst="rect">
            <a:avLst/>
          </a:prstGeom>
          <a:noFill/>
          <a:ln>
            <a:noFill/>
          </a:ln>
        </p:spPr>
        <p:txBody>
          <a:bodyPr anchorCtr="0" anchor="t" bIns="0" lIns="0" spcFirstLastPara="1" rIns="0" wrap="square" tIns="0">
            <a:noAutofit/>
          </a:bodyPr>
          <a:lstStyle/>
          <a:p>
            <a:pPr indent="0" lvl="0" marL="0" marR="0" rtl="0" algn="l">
              <a:lnSpc>
                <a:spcPct val="80555"/>
              </a:lnSpc>
              <a:spcBef>
                <a:spcPts val="0"/>
              </a:spcBef>
              <a:spcAft>
                <a:spcPts val="0"/>
              </a:spcAft>
              <a:buClr>
                <a:srgbClr val="52678A"/>
              </a:buClr>
              <a:buSzPts val="1800"/>
              <a:buFont typeface="Calibri"/>
              <a:buNone/>
            </a:pPr>
            <a:r>
              <a:rPr lang="en-US" sz="1800">
                <a:solidFill>
                  <a:srgbClr val="52678A"/>
                </a:solidFill>
                <a:latin typeface="Calibri"/>
                <a:ea typeface="Calibri"/>
                <a:cs typeface="Calibri"/>
                <a:sym typeface="Calibri"/>
              </a:rPr>
              <a:t>Skeleton rulings, charge sheets, opinions, correspondence, practice directions</a:t>
            </a:r>
            <a:endParaRPr sz="1800">
              <a:solidFill>
                <a:schemeClr val="dk1"/>
              </a:solidFill>
              <a:latin typeface="Calibri"/>
              <a:ea typeface="Calibri"/>
              <a:cs typeface="Calibri"/>
              <a:sym typeface="Calibri"/>
            </a:endParaRPr>
          </a:p>
        </p:txBody>
      </p:sp>
      <p:sp>
        <p:nvSpPr>
          <p:cNvPr id="248" name="Google Shape;248;p13"/>
          <p:cNvSpPr/>
          <p:nvPr/>
        </p:nvSpPr>
        <p:spPr>
          <a:xfrm>
            <a:off x="502920" y="3675888"/>
            <a:ext cx="2688336" cy="1956816"/>
          </a:xfrm>
          <a:prstGeom prst="roundRect">
            <a:avLst>
              <a:gd fmla="val 4673" name="adj"/>
            </a:avLst>
          </a:prstGeom>
          <a:solidFill>
            <a:srgbClr val="FFFFFF"/>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3"/>
          <p:cNvSpPr/>
          <p:nvPr/>
        </p:nvSpPr>
        <p:spPr>
          <a:xfrm>
            <a:off x="722376" y="3895344"/>
            <a:ext cx="457200" cy="457200"/>
          </a:xfrm>
          <a:prstGeom prst="ellipse">
            <a:avLst/>
          </a:prstGeom>
          <a:solidFill>
            <a:srgbClr val="D2E0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3"/>
          <p:cNvSpPr/>
          <p:nvPr/>
        </p:nvSpPr>
        <p:spPr>
          <a:xfrm>
            <a:off x="722376" y="3895344"/>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66D6"/>
              </a:buClr>
              <a:buSzPts val="1800"/>
              <a:buFont typeface="Calibri"/>
              <a:buNone/>
            </a:pPr>
            <a:r>
              <a:rPr b="1" lang="en-US" sz="1800">
                <a:solidFill>
                  <a:srgbClr val="1466D6"/>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251" name="Google Shape;251;p13"/>
          <p:cNvSpPr/>
          <p:nvPr/>
        </p:nvSpPr>
        <p:spPr>
          <a:xfrm>
            <a:off x="722376" y="4462272"/>
            <a:ext cx="2286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B33"/>
              </a:buClr>
              <a:buSzPts val="1800"/>
              <a:buFont typeface="Cambria"/>
              <a:buNone/>
            </a:pPr>
            <a:r>
              <a:rPr b="1" lang="en-US" sz="1800">
                <a:solidFill>
                  <a:srgbClr val="0B1B33"/>
                </a:solidFill>
                <a:latin typeface="Cambria"/>
                <a:ea typeface="Cambria"/>
                <a:cs typeface="Cambria"/>
                <a:sym typeface="Cambria"/>
              </a:rPr>
              <a:t>Check</a:t>
            </a:r>
            <a:endParaRPr sz="1800">
              <a:solidFill>
                <a:schemeClr val="dk1"/>
              </a:solidFill>
              <a:latin typeface="Calibri"/>
              <a:ea typeface="Calibri"/>
              <a:cs typeface="Calibri"/>
              <a:sym typeface="Calibri"/>
            </a:endParaRPr>
          </a:p>
        </p:txBody>
      </p:sp>
      <p:sp>
        <p:nvSpPr>
          <p:cNvPr id="252" name="Google Shape;252;p13"/>
          <p:cNvSpPr/>
          <p:nvPr/>
        </p:nvSpPr>
        <p:spPr>
          <a:xfrm>
            <a:off x="722376" y="4846320"/>
            <a:ext cx="2304288" cy="694944"/>
          </a:xfrm>
          <a:prstGeom prst="rect">
            <a:avLst/>
          </a:prstGeom>
          <a:noFill/>
          <a:ln>
            <a:noFill/>
          </a:ln>
        </p:spPr>
        <p:txBody>
          <a:bodyPr anchorCtr="0" anchor="t" bIns="0" lIns="0" spcFirstLastPara="1" rIns="0" wrap="square" tIns="0">
            <a:noAutofit/>
          </a:bodyPr>
          <a:lstStyle/>
          <a:p>
            <a:pPr indent="0" lvl="0" marL="0" marR="0" rtl="0" algn="l">
              <a:lnSpc>
                <a:spcPct val="80555"/>
              </a:lnSpc>
              <a:spcBef>
                <a:spcPts val="0"/>
              </a:spcBef>
              <a:spcAft>
                <a:spcPts val="0"/>
              </a:spcAft>
              <a:buClr>
                <a:srgbClr val="52678A"/>
              </a:buClr>
              <a:buSzPts val="1800"/>
              <a:buFont typeface="Calibri"/>
              <a:buNone/>
            </a:pPr>
            <a:r>
              <a:rPr lang="en-US" sz="1800">
                <a:solidFill>
                  <a:srgbClr val="52678A"/>
                </a:solidFill>
                <a:latin typeface="Calibri"/>
                <a:ea typeface="Calibri"/>
                <a:cs typeface="Calibri"/>
                <a:sym typeface="Calibri"/>
              </a:rPr>
              <a:t>Cross-examination of your own reasoning; testing an argument to destruction</a:t>
            </a:r>
            <a:endParaRPr sz="1800">
              <a:solidFill>
                <a:schemeClr val="dk1"/>
              </a:solidFill>
              <a:latin typeface="Calibri"/>
              <a:ea typeface="Calibri"/>
              <a:cs typeface="Calibri"/>
              <a:sym typeface="Calibri"/>
            </a:endParaRPr>
          </a:p>
        </p:txBody>
      </p:sp>
      <p:sp>
        <p:nvSpPr>
          <p:cNvPr id="253" name="Google Shape;253;p13"/>
          <p:cNvSpPr/>
          <p:nvPr/>
        </p:nvSpPr>
        <p:spPr>
          <a:xfrm>
            <a:off x="3328416" y="3675888"/>
            <a:ext cx="2688336" cy="1956816"/>
          </a:xfrm>
          <a:prstGeom prst="roundRect">
            <a:avLst>
              <a:gd fmla="val 4673" name="adj"/>
            </a:avLst>
          </a:prstGeom>
          <a:solidFill>
            <a:srgbClr val="FFFFFF"/>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3"/>
          <p:cNvSpPr/>
          <p:nvPr/>
        </p:nvSpPr>
        <p:spPr>
          <a:xfrm>
            <a:off x="3547872" y="3895344"/>
            <a:ext cx="457200" cy="457200"/>
          </a:xfrm>
          <a:prstGeom prst="ellipse">
            <a:avLst/>
          </a:prstGeom>
          <a:solidFill>
            <a:srgbClr val="D2E0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3"/>
          <p:cNvSpPr/>
          <p:nvPr/>
        </p:nvSpPr>
        <p:spPr>
          <a:xfrm>
            <a:off x="3547872" y="3895344"/>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66D6"/>
              </a:buClr>
              <a:buSzPts val="1800"/>
              <a:buFont typeface="Calibri"/>
              <a:buNone/>
            </a:pPr>
            <a:r>
              <a:rPr b="1" lang="en-US" sz="1800">
                <a:solidFill>
                  <a:srgbClr val="1466D6"/>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sp>
        <p:nvSpPr>
          <p:cNvPr id="256" name="Google Shape;256;p13"/>
          <p:cNvSpPr/>
          <p:nvPr/>
        </p:nvSpPr>
        <p:spPr>
          <a:xfrm>
            <a:off x="3547872" y="4462272"/>
            <a:ext cx="2286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B33"/>
              </a:buClr>
              <a:buSzPts val="1800"/>
              <a:buFont typeface="Cambria"/>
              <a:buNone/>
            </a:pPr>
            <a:r>
              <a:rPr b="1" lang="en-US" sz="1800">
                <a:solidFill>
                  <a:srgbClr val="0B1B33"/>
                </a:solidFill>
                <a:latin typeface="Cambria"/>
                <a:ea typeface="Cambria"/>
                <a:cs typeface="Cambria"/>
                <a:sym typeface="Cambria"/>
              </a:rPr>
              <a:t>Translate</a:t>
            </a:r>
            <a:endParaRPr sz="1800">
              <a:solidFill>
                <a:schemeClr val="dk1"/>
              </a:solidFill>
              <a:latin typeface="Calibri"/>
              <a:ea typeface="Calibri"/>
              <a:cs typeface="Calibri"/>
              <a:sym typeface="Calibri"/>
            </a:endParaRPr>
          </a:p>
        </p:txBody>
      </p:sp>
      <p:sp>
        <p:nvSpPr>
          <p:cNvPr id="257" name="Google Shape;257;p13"/>
          <p:cNvSpPr/>
          <p:nvPr/>
        </p:nvSpPr>
        <p:spPr>
          <a:xfrm>
            <a:off x="3547872" y="4846320"/>
            <a:ext cx="2304288" cy="694944"/>
          </a:xfrm>
          <a:prstGeom prst="rect">
            <a:avLst/>
          </a:prstGeom>
          <a:noFill/>
          <a:ln>
            <a:noFill/>
          </a:ln>
        </p:spPr>
        <p:txBody>
          <a:bodyPr anchorCtr="0" anchor="t" bIns="0" lIns="0" spcFirstLastPara="1" rIns="0" wrap="square" tIns="0">
            <a:noAutofit/>
          </a:bodyPr>
          <a:lstStyle/>
          <a:p>
            <a:pPr indent="0" lvl="0" marL="0" marR="0" rtl="0" algn="l">
              <a:lnSpc>
                <a:spcPct val="80555"/>
              </a:lnSpc>
              <a:spcBef>
                <a:spcPts val="0"/>
              </a:spcBef>
              <a:spcAft>
                <a:spcPts val="0"/>
              </a:spcAft>
              <a:buClr>
                <a:srgbClr val="52678A"/>
              </a:buClr>
              <a:buSzPts val="1800"/>
              <a:buFont typeface="Calibri"/>
              <a:buNone/>
            </a:pPr>
            <a:r>
              <a:rPr lang="en-US" sz="1800">
                <a:solidFill>
                  <a:srgbClr val="52678A"/>
                </a:solidFill>
                <a:latin typeface="Calibri"/>
                <a:ea typeface="Calibri"/>
                <a:cs typeface="Calibri"/>
                <a:sym typeface="Calibri"/>
              </a:rPr>
              <a:t>Testimony, statutes and judgments across Nigeria's language communities</a:t>
            </a:r>
            <a:endParaRPr sz="1800">
              <a:solidFill>
                <a:schemeClr val="dk1"/>
              </a:solidFill>
              <a:latin typeface="Calibri"/>
              <a:ea typeface="Calibri"/>
              <a:cs typeface="Calibri"/>
              <a:sym typeface="Calibri"/>
            </a:endParaRPr>
          </a:p>
        </p:txBody>
      </p:sp>
      <p:sp>
        <p:nvSpPr>
          <p:cNvPr id="258" name="Google Shape;258;p13"/>
          <p:cNvSpPr/>
          <p:nvPr/>
        </p:nvSpPr>
        <p:spPr>
          <a:xfrm>
            <a:off x="6153912" y="3675888"/>
            <a:ext cx="2688336" cy="1956816"/>
          </a:xfrm>
          <a:prstGeom prst="roundRect">
            <a:avLst>
              <a:gd fmla="val 4673" name="adj"/>
            </a:avLst>
          </a:prstGeom>
          <a:solidFill>
            <a:srgbClr val="FFFFFF"/>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3"/>
          <p:cNvSpPr/>
          <p:nvPr/>
        </p:nvSpPr>
        <p:spPr>
          <a:xfrm>
            <a:off x="6373368" y="3895344"/>
            <a:ext cx="457200" cy="457200"/>
          </a:xfrm>
          <a:prstGeom prst="ellipse">
            <a:avLst/>
          </a:prstGeom>
          <a:solidFill>
            <a:srgbClr val="D2E0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3"/>
          <p:cNvSpPr/>
          <p:nvPr/>
        </p:nvSpPr>
        <p:spPr>
          <a:xfrm>
            <a:off x="6373368" y="3895344"/>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66D6"/>
              </a:buClr>
              <a:buSzPts val="1800"/>
              <a:buFont typeface="Calibri"/>
              <a:buNone/>
            </a:pPr>
            <a:r>
              <a:rPr b="1" lang="en-US" sz="1800">
                <a:solidFill>
                  <a:srgbClr val="1466D6"/>
                </a:solidFill>
                <a:latin typeface="Calibri"/>
                <a:ea typeface="Calibri"/>
                <a:cs typeface="Calibri"/>
                <a:sym typeface="Calibri"/>
              </a:rPr>
              <a:t>7</a:t>
            </a:r>
            <a:endParaRPr sz="1800">
              <a:solidFill>
                <a:schemeClr val="dk1"/>
              </a:solidFill>
              <a:latin typeface="Calibri"/>
              <a:ea typeface="Calibri"/>
              <a:cs typeface="Calibri"/>
              <a:sym typeface="Calibri"/>
            </a:endParaRPr>
          </a:p>
        </p:txBody>
      </p:sp>
      <p:sp>
        <p:nvSpPr>
          <p:cNvPr id="261" name="Google Shape;261;p13"/>
          <p:cNvSpPr/>
          <p:nvPr/>
        </p:nvSpPr>
        <p:spPr>
          <a:xfrm>
            <a:off x="6373368" y="4462272"/>
            <a:ext cx="2286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B33"/>
              </a:buClr>
              <a:buSzPts val="1800"/>
              <a:buFont typeface="Cambria"/>
              <a:buNone/>
            </a:pPr>
            <a:r>
              <a:rPr b="1" lang="en-US" sz="1800">
                <a:solidFill>
                  <a:srgbClr val="0B1B33"/>
                </a:solidFill>
                <a:latin typeface="Cambria"/>
                <a:ea typeface="Cambria"/>
                <a:cs typeface="Cambria"/>
                <a:sym typeface="Cambria"/>
              </a:rPr>
              <a:t>Organise</a:t>
            </a:r>
            <a:endParaRPr sz="1800">
              <a:solidFill>
                <a:schemeClr val="dk1"/>
              </a:solidFill>
              <a:latin typeface="Calibri"/>
              <a:ea typeface="Calibri"/>
              <a:cs typeface="Calibri"/>
              <a:sym typeface="Calibri"/>
            </a:endParaRPr>
          </a:p>
        </p:txBody>
      </p:sp>
      <p:sp>
        <p:nvSpPr>
          <p:cNvPr id="262" name="Google Shape;262;p13"/>
          <p:cNvSpPr/>
          <p:nvPr/>
        </p:nvSpPr>
        <p:spPr>
          <a:xfrm>
            <a:off x="6373368" y="4846320"/>
            <a:ext cx="2304288" cy="694944"/>
          </a:xfrm>
          <a:prstGeom prst="rect">
            <a:avLst/>
          </a:prstGeom>
          <a:noFill/>
          <a:ln>
            <a:noFill/>
          </a:ln>
        </p:spPr>
        <p:txBody>
          <a:bodyPr anchorCtr="0" anchor="t" bIns="0" lIns="0" spcFirstLastPara="1" rIns="0" wrap="square" tIns="0">
            <a:noAutofit/>
          </a:bodyPr>
          <a:lstStyle/>
          <a:p>
            <a:pPr indent="0" lvl="0" marL="0" marR="0" rtl="0" algn="l">
              <a:lnSpc>
                <a:spcPct val="80555"/>
              </a:lnSpc>
              <a:spcBef>
                <a:spcPts val="0"/>
              </a:spcBef>
              <a:spcAft>
                <a:spcPts val="0"/>
              </a:spcAft>
              <a:buClr>
                <a:srgbClr val="52678A"/>
              </a:buClr>
              <a:buSzPts val="1800"/>
              <a:buFont typeface="Calibri"/>
              <a:buNone/>
            </a:pPr>
            <a:r>
              <a:rPr lang="en-US" sz="1800">
                <a:solidFill>
                  <a:srgbClr val="52678A"/>
                </a:solidFill>
                <a:latin typeface="Calibri"/>
                <a:ea typeface="Calibri"/>
                <a:cs typeface="Calibri"/>
                <a:sym typeface="Calibri"/>
              </a:rPr>
              <a:t>Cause lists, case tracking, diaries, registry workflow, deadline control</a:t>
            </a:r>
            <a:endParaRPr sz="1800">
              <a:solidFill>
                <a:schemeClr val="dk1"/>
              </a:solidFill>
              <a:latin typeface="Calibri"/>
              <a:ea typeface="Calibri"/>
              <a:cs typeface="Calibri"/>
              <a:sym typeface="Calibri"/>
            </a:endParaRPr>
          </a:p>
        </p:txBody>
      </p:sp>
      <p:sp>
        <p:nvSpPr>
          <p:cNvPr id="263" name="Google Shape;263;p13"/>
          <p:cNvSpPr/>
          <p:nvPr/>
        </p:nvSpPr>
        <p:spPr>
          <a:xfrm>
            <a:off x="8979408" y="3675888"/>
            <a:ext cx="2688336" cy="1956816"/>
          </a:xfrm>
          <a:prstGeom prst="roundRect">
            <a:avLst>
              <a:gd fmla="val 4673" name="adj"/>
            </a:avLst>
          </a:prstGeom>
          <a:solidFill>
            <a:srgbClr val="FFFFFF"/>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3"/>
          <p:cNvSpPr/>
          <p:nvPr/>
        </p:nvSpPr>
        <p:spPr>
          <a:xfrm>
            <a:off x="9198864" y="3895344"/>
            <a:ext cx="457200" cy="457200"/>
          </a:xfrm>
          <a:prstGeom prst="ellipse">
            <a:avLst/>
          </a:prstGeom>
          <a:solidFill>
            <a:srgbClr val="D2E0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3"/>
          <p:cNvSpPr/>
          <p:nvPr/>
        </p:nvSpPr>
        <p:spPr>
          <a:xfrm>
            <a:off x="9198864" y="3895344"/>
            <a:ext cx="457200"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66D6"/>
              </a:buClr>
              <a:buSzPts val="1800"/>
              <a:buFont typeface="Calibri"/>
              <a:buNone/>
            </a:pPr>
            <a:r>
              <a:rPr b="1" lang="en-US" sz="1800">
                <a:solidFill>
                  <a:srgbClr val="1466D6"/>
                </a:solidFill>
                <a:latin typeface="Calibri"/>
                <a:ea typeface="Calibri"/>
                <a:cs typeface="Calibri"/>
                <a:sym typeface="Calibri"/>
              </a:rPr>
              <a:t>8</a:t>
            </a:r>
            <a:endParaRPr sz="1800">
              <a:solidFill>
                <a:schemeClr val="dk1"/>
              </a:solidFill>
              <a:latin typeface="Calibri"/>
              <a:ea typeface="Calibri"/>
              <a:cs typeface="Calibri"/>
              <a:sym typeface="Calibri"/>
            </a:endParaRPr>
          </a:p>
        </p:txBody>
      </p:sp>
      <p:sp>
        <p:nvSpPr>
          <p:cNvPr id="266" name="Google Shape;266;p13"/>
          <p:cNvSpPr/>
          <p:nvPr/>
        </p:nvSpPr>
        <p:spPr>
          <a:xfrm>
            <a:off x="9198864" y="4462272"/>
            <a:ext cx="228600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B33"/>
              </a:buClr>
              <a:buSzPts val="1800"/>
              <a:buFont typeface="Cambria"/>
              <a:buNone/>
            </a:pPr>
            <a:r>
              <a:rPr b="1" lang="en-US" sz="1800">
                <a:solidFill>
                  <a:srgbClr val="0B1B33"/>
                </a:solidFill>
                <a:latin typeface="Cambria"/>
                <a:ea typeface="Cambria"/>
                <a:cs typeface="Cambria"/>
                <a:sym typeface="Cambria"/>
              </a:rPr>
              <a:t>Explain</a:t>
            </a:r>
            <a:endParaRPr sz="1800">
              <a:solidFill>
                <a:schemeClr val="dk1"/>
              </a:solidFill>
              <a:latin typeface="Calibri"/>
              <a:ea typeface="Calibri"/>
              <a:cs typeface="Calibri"/>
              <a:sym typeface="Calibri"/>
            </a:endParaRPr>
          </a:p>
        </p:txBody>
      </p:sp>
      <p:sp>
        <p:nvSpPr>
          <p:cNvPr id="267" name="Google Shape;267;p13"/>
          <p:cNvSpPr/>
          <p:nvPr/>
        </p:nvSpPr>
        <p:spPr>
          <a:xfrm>
            <a:off x="9198864" y="4846320"/>
            <a:ext cx="2304288" cy="694944"/>
          </a:xfrm>
          <a:prstGeom prst="rect">
            <a:avLst/>
          </a:prstGeom>
          <a:noFill/>
          <a:ln>
            <a:noFill/>
          </a:ln>
        </p:spPr>
        <p:txBody>
          <a:bodyPr anchorCtr="0" anchor="t" bIns="0" lIns="0" spcFirstLastPara="1" rIns="0" wrap="square" tIns="0">
            <a:noAutofit/>
          </a:bodyPr>
          <a:lstStyle/>
          <a:p>
            <a:pPr indent="0" lvl="0" marL="0" marR="0" rtl="0" algn="l">
              <a:lnSpc>
                <a:spcPct val="80555"/>
              </a:lnSpc>
              <a:spcBef>
                <a:spcPts val="0"/>
              </a:spcBef>
              <a:spcAft>
                <a:spcPts val="0"/>
              </a:spcAft>
              <a:buClr>
                <a:srgbClr val="52678A"/>
              </a:buClr>
              <a:buSzPts val="1800"/>
              <a:buFont typeface="Calibri"/>
              <a:buNone/>
            </a:pPr>
            <a:r>
              <a:rPr lang="en-US" sz="1800">
                <a:solidFill>
                  <a:srgbClr val="52678A"/>
                </a:solidFill>
                <a:latin typeface="Calibri"/>
                <a:ea typeface="Calibri"/>
                <a:cs typeface="Calibri"/>
                <a:sym typeface="Calibri"/>
              </a:rPr>
              <a:t>Making forensic accounting, cyber-fraud or medical evidence intelligible</a:t>
            </a:r>
            <a:endParaRPr sz="1800">
              <a:solidFill>
                <a:schemeClr val="dk1"/>
              </a:solidFill>
              <a:latin typeface="Calibri"/>
              <a:ea typeface="Calibri"/>
              <a:cs typeface="Calibri"/>
              <a:sym typeface="Calibri"/>
            </a:endParaRPr>
          </a:p>
        </p:txBody>
      </p:sp>
      <p:sp>
        <p:nvSpPr>
          <p:cNvPr id="268" name="Google Shape;268;p13"/>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FA3C2"/>
              </a:buClr>
              <a:buSzPts val="900"/>
              <a:buFont typeface="Calibri"/>
              <a:buNone/>
            </a:pPr>
            <a:r>
              <a:rPr lang="en-US" sz="900">
                <a:solidFill>
                  <a:srgbClr val="8FA3C2"/>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269" name="Google Shape;269;p13"/>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8FA3C2"/>
              </a:buClr>
              <a:buSzPts val="1000"/>
              <a:buFont typeface="Calibri"/>
              <a:buNone/>
            </a:pPr>
            <a:r>
              <a:rPr b="1" lang="en-US" sz="1000">
                <a:solidFill>
                  <a:srgbClr val="8FA3C2"/>
                </a:solidFill>
                <a:latin typeface="Calibri"/>
                <a:ea typeface="Calibri"/>
                <a:cs typeface="Calibri"/>
                <a:sym typeface="Calibri"/>
              </a:rPr>
              <a:t>16</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6FC"/>
        </a:solidFill>
      </p:bgPr>
    </p:bg>
    <p:spTree>
      <p:nvGrpSpPr>
        <p:cNvPr id="274" name="Shape 274"/>
        <p:cNvGrpSpPr/>
        <p:nvPr/>
      </p:nvGrpSpPr>
      <p:grpSpPr>
        <a:xfrm>
          <a:off x="0" y="0"/>
          <a:ext cx="0" cy="0"/>
          <a:chOff x="0" y="0"/>
          <a:chExt cx="0" cy="0"/>
        </a:xfrm>
      </p:grpSpPr>
      <p:sp>
        <p:nvSpPr>
          <p:cNvPr id="275" name="Google Shape;275;p14"/>
          <p:cNvSpPr/>
          <p:nvPr/>
        </p:nvSpPr>
        <p:spPr>
          <a:xfrm>
            <a:off x="502920" y="475488"/>
            <a:ext cx="10515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dk1"/>
              </a:buClr>
              <a:buSzPts val="1100"/>
              <a:buFont typeface="Calibri"/>
              <a:buNone/>
            </a:pPr>
            <a:r>
              <a:t/>
            </a:r>
            <a:endParaRPr sz="1100">
              <a:solidFill>
                <a:schemeClr val="dk1"/>
              </a:solidFill>
              <a:latin typeface="Calibri"/>
              <a:ea typeface="Calibri"/>
              <a:cs typeface="Calibri"/>
              <a:sym typeface="Calibri"/>
            </a:endParaRPr>
          </a:p>
        </p:txBody>
      </p:sp>
      <p:sp>
        <p:nvSpPr>
          <p:cNvPr id="276" name="Google Shape;276;p14"/>
          <p:cNvSpPr/>
          <p:nvPr/>
        </p:nvSpPr>
        <p:spPr>
          <a:xfrm>
            <a:off x="441655" y="86868"/>
            <a:ext cx="10972800" cy="777240"/>
          </a:xfrm>
          <a:prstGeom prst="rect">
            <a:avLst/>
          </a:prstGeom>
          <a:noFill/>
          <a:ln>
            <a:noFill/>
          </a:ln>
        </p:spPr>
        <p:txBody>
          <a:bodyPr anchorCtr="0" anchor="ctr" bIns="0" lIns="0" spcFirstLastPara="1" rIns="0" wrap="square" tIns="0">
            <a:noAutofit/>
          </a:bodyPr>
          <a:lstStyle/>
          <a:p>
            <a:pPr indent="0" lvl="0" marL="0" marR="0" rtl="0" algn="l">
              <a:lnSpc>
                <a:spcPct val="103030"/>
              </a:lnSpc>
              <a:spcBef>
                <a:spcPts val="0"/>
              </a:spcBef>
              <a:spcAft>
                <a:spcPts val="0"/>
              </a:spcAft>
              <a:buClr>
                <a:srgbClr val="0B1B33"/>
              </a:buClr>
              <a:buSzPts val="3300"/>
              <a:buFont typeface="Cambria"/>
              <a:buNone/>
            </a:pPr>
            <a:r>
              <a:rPr b="1" lang="en-US" sz="3300">
                <a:solidFill>
                  <a:srgbClr val="0B1B33"/>
                </a:solidFill>
                <a:latin typeface="Cambria"/>
                <a:ea typeface="Cambria"/>
                <a:cs typeface="Cambria"/>
                <a:sym typeface="Cambria"/>
              </a:rPr>
              <a:t>What the tool does, and what it is called.</a:t>
            </a:r>
            <a:endParaRPr sz="3300">
              <a:solidFill>
                <a:schemeClr val="dk1"/>
              </a:solidFill>
              <a:latin typeface="Calibri"/>
              <a:ea typeface="Calibri"/>
              <a:cs typeface="Calibri"/>
              <a:sym typeface="Calibri"/>
            </a:endParaRPr>
          </a:p>
        </p:txBody>
      </p:sp>
      <p:graphicFrame>
        <p:nvGraphicFramePr>
          <p:cNvPr id="277" name="Google Shape;277;p14"/>
          <p:cNvGraphicFramePr/>
          <p:nvPr/>
        </p:nvGraphicFramePr>
        <p:xfrm>
          <a:off x="502920" y="864109"/>
          <a:ext cx="3000000" cy="3000000"/>
        </p:xfrm>
        <a:graphic>
          <a:graphicData uri="http://schemas.openxmlformats.org/drawingml/2006/table">
            <a:tbl>
              <a:tblPr>
                <a:noFill/>
                <a:tableStyleId>{A15A08A0-EF56-448D-9C4B-F4E564843AE5}</a:tableStyleId>
              </a:tblPr>
              <a:tblGrid>
                <a:gridCol w="4888225"/>
                <a:gridCol w="5772150"/>
              </a:tblGrid>
              <a:tr h="458075">
                <a:tc>
                  <a:txBody>
                    <a:bodyPr/>
                    <a:lstStyle/>
                    <a:p>
                      <a:pPr indent="0" lvl="0" marL="0" marR="0" rtl="0" algn="l">
                        <a:spcBef>
                          <a:spcPts val="0"/>
                        </a:spcBef>
                        <a:spcAft>
                          <a:spcPts val="0"/>
                        </a:spcAft>
                        <a:buClr>
                          <a:srgbClr val="FFFFFF"/>
                        </a:buClr>
                        <a:buSzPts val="1600"/>
                        <a:buFont typeface="Calibri"/>
                        <a:buNone/>
                      </a:pPr>
                      <a:r>
                        <a:rPr b="1" lang="en-US" sz="1600" u="none" cap="none" strike="noStrike">
                          <a:solidFill>
                            <a:srgbClr val="FFFFFF"/>
                          </a:solidFill>
                          <a:latin typeface="Calibri"/>
                          <a:ea typeface="Calibri"/>
                          <a:cs typeface="Calibri"/>
                          <a:sym typeface="Calibri"/>
                        </a:rPr>
                        <a:t>The task</a:t>
                      </a:r>
                      <a:endParaRPr sz="16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1466D6"/>
                    </a:solidFill>
                  </a:tcPr>
                </a:tc>
                <a:tc>
                  <a:txBody>
                    <a:bodyPr/>
                    <a:lstStyle/>
                    <a:p>
                      <a:pPr indent="0" lvl="0" marL="0" marR="0" rtl="0" algn="l">
                        <a:spcBef>
                          <a:spcPts val="0"/>
                        </a:spcBef>
                        <a:spcAft>
                          <a:spcPts val="0"/>
                        </a:spcAft>
                        <a:buClr>
                          <a:srgbClr val="FFFFFF"/>
                        </a:buClr>
                        <a:buSzPts val="1600"/>
                        <a:buFont typeface="Calibri"/>
                        <a:buNone/>
                      </a:pPr>
                      <a:r>
                        <a:rPr b="1" lang="en-US" sz="1600" u="none" cap="none" strike="noStrike">
                          <a:solidFill>
                            <a:srgbClr val="FFFFFF"/>
                          </a:solidFill>
                          <a:latin typeface="Calibri"/>
                          <a:ea typeface="Calibri"/>
                          <a:cs typeface="Calibri"/>
                          <a:sym typeface="Calibri"/>
                        </a:rPr>
                        <a:t>Instruments in current use</a:t>
                      </a:r>
                      <a:endParaRPr sz="16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1466D6"/>
                    </a:solidFill>
                  </a:tcPr>
                </a:tc>
              </a:tr>
              <a:tr h="702075">
                <a:tc>
                  <a:txBody>
                    <a:bodyPr/>
                    <a:lstStyle/>
                    <a:p>
                      <a:pPr indent="0" lvl="0" marL="0" marR="0" rtl="0" algn="l">
                        <a:spcBef>
                          <a:spcPts val="0"/>
                        </a:spcBef>
                        <a:spcAft>
                          <a:spcPts val="0"/>
                        </a:spcAft>
                        <a:buClr>
                          <a:srgbClr val="1B3050"/>
                        </a:buClr>
                        <a:buSzPts val="1600"/>
                        <a:buFont typeface="Calibri"/>
                        <a:buNone/>
                      </a:pPr>
                      <a:r>
                        <a:rPr b="1" lang="en-US" sz="1600" u="none" cap="none" strike="noStrike">
                          <a:solidFill>
                            <a:srgbClr val="1B3050"/>
                          </a:solidFill>
                          <a:latin typeface="Calibri"/>
                          <a:ea typeface="Calibri"/>
                          <a:cs typeface="Calibri"/>
                          <a:sym typeface="Calibri"/>
                        </a:rPr>
                        <a:t>Legal research &amp; authority retrieval</a:t>
                      </a:r>
                      <a:endParaRPr sz="16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LawPavilion GPT &amp; TIMI (Nigeria) </a:t>
                      </a:r>
                      <a:endParaRPr/>
                    </a:p>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 CoCounsel · Lexis+ with Protégé </a:t>
                      </a:r>
                      <a:endParaRPr/>
                    </a:p>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 vLex Vincent</a:t>
                      </a:r>
                      <a:endParaRPr sz="16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r>
              <a:tr h="901475">
                <a:tc>
                  <a:txBody>
                    <a:bodyPr/>
                    <a:lstStyle/>
                    <a:p>
                      <a:pPr indent="0" lvl="0" marL="0" marR="0" rtl="0" algn="l">
                        <a:spcBef>
                          <a:spcPts val="0"/>
                        </a:spcBef>
                        <a:spcAft>
                          <a:spcPts val="0"/>
                        </a:spcAft>
                        <a:buClr>
                          <a:srgbClr val="1B3050"/>
                        </a:buClr>
                        <a:buSzPts val="1600"/>
                        <a:buFont typeface="Calibri"/>
                        <a:buNone/>
                      </a:pPr>
                      <a:r>
                        <a:rPr b="1" lang="en-US" sz="1600" u="none" cap="none" strike="noStrike">
                          <a:solidFill>
                            <a:srgbClr val="1B3050"/>
                          </a:solidFill>
                          <a:latin typeface="Calibri"/>
                          <a:ea typeface="Calibri"/>
                          <a:cs typeface="Calibri"/>
                          <a:sym typeface="Calibri"/>
                        </a:rPr>
                        <a:t>Contract review &amp; drafting</a:t>
                      </a:r>
                      <a:endParaRPr sz="16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Spellbook </a:t>
                      </a:r>
                      <a:endParaRPr/>
                    </a:p>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 Luminance </a:t>
                      </a:r>
                      <a:endParaRPr/>
                    </a:p>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 LegalOn </a:t>
                      </a:r>
                      <a:endParaRPr/>
                    </a:p>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 Harvey</a:t>
                      </a:r>
                      <a:endParaRPr sz="16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r>
              <a:tr h="502675">
                <a:tc>
                  <a:txBody>
                    <a:bodyPr/>
                    <a:lstStyle/>
                    <a:p>
                      <a:pPr indent="0" lvl="0" marL="0" marR="0" rtl="0" algn="l">
                        <a:spcBef>
                          <a:spcPts val="0"/>
                        </a:spcBef>
                        <a:spcAft>
                          <a:spcPts val="0"/>
                        </a:spcAft>
                        <a:buClr>
                          <a:srgbClr val="1B3050"/>
                        </a:buClr>
                        <a:buSzPts val="1600"/>
                        <a:buFont typeface="Calibri"/>
                        <a:buNone/>
                      </a:pPr>
                      <a:r>
                        <a:rPr b="1" lang="en-US" sz="1600" u="none" cap="none" strike="noStrike">
                          <a:solidFill>
                            <a:srgbClr val="1B3050"/>
                          </a:solidFill>
                          <a:latin typeface="Calibri"/>
                          <a:ea typeface="Calibri"/>
                          <a:cs typeface="Calibri"/>
                          <a:sym typeface="Calibri"/>
                        </a:rPr>
                        <a:t>Discovery &amp; document review</a:t>
                      </a:r>
                      <a:endParaRPr sz="16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Relativity aiR </a:t>
                      </a:r>
                      <a:endParaRPr/>
                    </a:p>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 Everlaw · Luminance · Kira</a:t>
                      </a:r>
                      <a:endParaRPr sz="16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r>
              <a:tr h="901475">
                <a:tc>
                  <a:txBody>
                    <a:bodyPr/>
                    <a:lstStyle/>
                    <a:p>
                      <a:pPr indent="0" lvl="0" marL="0" marR="0" rtl="0" algn="l">
                        <a:spcBef>
                          <a:spcPts val="0"/>
                        </a:spcBef>
                        <a:spcAft>
                          <a:spcPts val="0"/>
                        </a:spcAft>
                        <a:buClr>
                          <a:srgbClr val="1B3050"/>
                        </a:buClr>
                        <a:buSzPts val="1600"/>
                        <a:buFont typeface="Calibri"/>
                        <a:buNone/>
                      </a:pPr>
                      <a:r>
                        <a:rPr b="1" lang="en-US" sz="1600" u="none" cap="none" strike="noStrike">
                          <a:solidFill>
                            <a:srgbClr val="1B3050"/>
                          </a:solidFill>
                          <a:latin typeface="Calibri"/>
                          <a:ea typeface="Calibri"/>
                          <a:cs typeface="Calibri"/>
                          <a:sym typeface="Calibri"/>
                        </a:rPr>
                        <a:t>Bundle &amp; record digestion</a:t>
                      </a:r>
                      <a:endParaRPr sz="16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Claude </a:t>
                      </a:r>
                      <a:endParaRPr/>
                    </a:p>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 ChatGPT </a:t>
                      </a:r>
                      <a:endParaRPr/>
                    </a:p>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 NotebookLM </a:t>
                      </a:r>
                      <a:endParaRPr/>
                    </a:p>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 Harvey</a:t>
                      </a:r>
                      <a:endParaRPr sz="16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r>
              <a:tr h="702075">
                <a:tc>
                  <a:txBody>
                    <a:bodyPr/>
                    <a:lstStyle/>
                    <a:p>
                      <a:pPr indent="0" lvl="0" marL="0" marR="0" rtl="0" algn="l">
                        <a:spcBef>
                          <a:spcPts val="0"/>
                        </a:spcBef>
                        <a:spcAft>
                          <a:spcPts val="0"/>
                        </a:spcAft>
                        <a:buClr>
                          <a:srgbClr val="1B3050"/>
                        </a:buClr>
                        <a:buSzPts val="1600"/>
                        <a:buFont typeface="Calibri"/>
                        <a:buNone/>
                      </a:pPr>
                      <a:r>
                        <a:rPr b="1" lang="en-US" sz="1600" u="none" cap="none" strike="noStrike">
                          <a:solidFill>
                            <a:srgbClr val="1B3050"/>
                          </a:solidFill>
                          <a:latin typeface="Calibri"/>
                          <a:ea typeface="Calibri"/>
                          <a:cs typeface="Calibri"/>
                          <a:sym typeface="Calibri"/>
                        </a:rPr>
                        <a:t>Argument stress-testing</a:t>
                      </a:r>
                      <a:endParaRPr sz="16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Claude </a:t>
                      </a:r>
                      <a:endParaRPr/>
                    </a:p>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 ChatGPT </a:t>
                      </a:r>
                      <a:endParaRPr/>
                    </a:p>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 Gemini</a:t>
                      </a:r>
                      <a:endParaRPr sz="16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r>
              <a:tr h="702075">
                <a:tc>
                  <a:txBody>
                    <a:bodyPr/>
                    <a:lstStyle/>
                    <a:p>
                      <a:pPr indent="0" lvl="0" marL="0" marR="0" rtl="0" algn="l">
                        <a:spcBef>
                          <a:spcPts val="0"/>
                        </a:spcBef>
                        <a:spcAft>
                          <a:spcPts val="0"/>
                        </a:spcAft>
                        <a:buClr>
                          <a:srgbClr val="1B3050"/>
                        </a:buClr>
                        <a:buSzPts val="1600"/>
                        <a:buFont typeface="Calibri"/>
                        <a:buNone/>
                      </a:pPr>
                      <a:r>
                        <a:rPr b="1" lang="en-US" sz="1600" u="none" cap="none" strike="noStrike">
                          <a:solidFill>
                            <a:srgbClr val="1B3050"/>
                          </a:solidFill>
                          <a:latin typeface="Calibri"/>
                          <a:ea typeface="Calibri"/>
                          <a:cs typeface="Calibri"/>
                          <a:sym typeface="Calibri"/>
                        </a:rPr>
                        <a:t>Client communication &amp; admin</a:t>
                      </a:r>
                      <a:endParaRPr sz="16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Microsoft Copilot </a:t>
                      </a:r>
                      <a:endParaRPr/>
                    </a:p>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 Gemini </a:t>
                      </a:r>
                      <a:endParaRPr/>
                    </a:p>
                    <a:p>
                      <a:pPr indent="0" lvl="0" marL="0" marR="0" rtl="0" algn="l">
                        <a:spcBef>
                          <a:spcPts val="0"/>
                        </a:spcBef>
                        <a:spcAft>
                          <a:spcPts val="0"/>
                        </a:spcAft>
                        <a:buClr>
                          <a:srgbClr val="1B3050"/>
                        </a:buClr>
                        <a:buSzPts val="1600"/>
                        <a:buFont typeface="Calibri"/>
                        <a:buNone/>
                      </a:pPr>
                      <a:r>
                        <a:rPr lang="en-US" sz="1600" u="none" cap="none" strike="noStrike">
                          <a:solidFill>
                            <a:srgbClr val="1B3050"/>
                          </a:solidFill>
                          <a:latin typeface="Calibri"/>
                          <a:ea typeface="Calibri"/>
                          <a:cs typeface="Calibri"/>
                          <a:sym typeface="Calibri"/>
                        </a:rPr>
                        <a:t>· ChatGPT</a:t>
                      </a:r>
                      <a:endParaRPr sz="16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r>
            </a:tbl>
          </a:graphicData>
        </a:graphic>
      </p:graphicFrame>
      <p:sp>
        <p:nvSpPr>
          <p:cNvPr id="278" name="Google Shape;278;p14"/>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FA3C2"/>
              </a:buClr>
              <a:buSzPts val="900"/>
              <a:buFont typeface="Calibri"/>
              <a:buNone/>
            </a:pPr>
            <a:r>
              <a:rPr lang="en-US" sz="900">
                <a:solidFill>
                  <a:srgbClr val="8FA3C2"/>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279" name="Google Shape;279;p14"/>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8FA3C2"/>
              </a:buClr>
              <a:buSzPts val="1000"/>
              <a:buFont typeface="Calibri"/>
              <a:buNone/>
            </a:pPr>
            <a:r>
              <a:rPr b="1" lang="en-US" sz="1000">
                <a:solidFill>
                  <a:srgbClr val="8FA3C2"/>
                </a:solidFill>
                <a:latin typeface="Calibri"/>
                <a:ea typeface="Calibri"/>
                <a:cs typeface="Calibri"/>
                <a:sym typeface="Calibri"/>
              </a:rPr>
              <a:t>17</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284" name="Shape 284"/>
        <p:cNvGrpSpPr/>
        <p:nvPr/>
      </p:nvGrpSpPr>
      <p:grpSpPr>
        <a:xfrm>
          <a:off x="0" y="0"/>
          <a:ext cx="0" cy="0"/>
          <a:chOff x="0" y="0"/>
          <a:chExt cx="0" cy="0"/>
        </a:xfrm>
      </p:grpSpPr>
      <p:sp>
        <p:nvSpPr>
          <p:cNvPr id="285" name="Google Shape;285;p15"/>
          <p:cNvSpPr/>
          <p:nvPr/>
        </p:nvSpPr>
        <p:spPr>
          <a:xfrm>
            <a:off x="8321040" y="914400"/>
            <a:ext cx="5120640" cy="5120640"/>
          </a:xfrm>
          <a:prstGeom prst="ellipse">
            <a:avLst/>
          </a:prstGeom>
          <a:solidFill>
            <a:srgbClr val="1466D6">
              <a:alpha val="12157"/>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5"/>
          <p:cNvSpPr/>
          <p:nvPr/>
        </p:nvSpPr>
        <p:spPr>
          <a:xfrm>
            <a:off x="685800" y="1417320"/>
            <a:ext cx="2743200" cy="137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D6B"/>
              </a:buClr>
              <a:buSzPts val="9600"/>
              <a:buFont typeface="Cambria"/>
              <a:buNone/>
            </a:pPr>
            <a:r>
              <a:rPr b="1" lang="en-US" sz="9600">
                <a:solidFill>
                  <a:srgbClr val="1E3D6B"/>
                </a:solidFill>
                <a:latin typeface="Cambria"/>
                <a:ea typeface="Cambria"/>
                <a:cs typeface="Cambria"/>
                <a:sym typeface="Cambria"/>
              </a:rPr>
              <a:t>04</a:t>
            </a:r>
            <a:endParaRPr sz="9600">
              <a:solidFill>
                <a:schemeClr val="dk1"/>
              </a:solidFill>
              <a:latin typeface="Calibri"/>
              <a:ea typeface="Calibri"/>
              <a:cs typeface="Calibri"/>
              <a:sym typeface="Calibri"/>
            </a:endParaRPr>
          </a:p>
        </p:txBody>
      </p:sp>
      <p:sp>
        <p:nvSpPr>
          <p:cNvPr id="287" name="Google Shape;287;p15"/>
          <p:cNvSpPr/>
          <p:nvPr/>
        </p:nvSpPr>
        <p:spPr>
          <a:xfrm>
            <a:off x="749808" y="2788920"/>
            <a:ext cx="8229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150"/>
              <a:buFont typeface="Calibri"/>
              <a:buNone/>
            </a:pPr>
            <a:r>
              <a:rPr b="1" lang="en-US" sz="1150">
                <a:solidFill>
                  <a:srgbClr val="D7A93F"/>
                </a:solidFill>
                <a:latin typeface="Calibri"/>
                <a:ea typeface="Calibri"/>
                <a:cs typeface="Calibri"/>
                <a:sym typeface="Calibri"/>
              </a:rPr>
              <a:t>QUESTION FOUR</a:t>
            </a:r>
            <a:endParaRPr sz="1150">
              <a:solidFill>
                <a:schemeClr val="dk1"/>
              </a:solidFill>
              <a:latin typeface="Calibri"/>
              <a:ea typeface="Calibri"/>
              <a:cs typeface="Calibri"/>
              <a:sym typeface="Calibri"/>
            </a:endParaRPr>
          </a:p>
        </p:txBody>
      </p:sp>
      <p:sp>
        <p:nvSpPr>
          <p:cNvPr id="288" name="Google Shape;288;p15"/>
          <p:cNvSpPr/>
          <p:nvPr/>
        </p:nvSpPr>
        <p:spPr>
          <a:xfrm>
            <a:off x="713232" y="3127248"/>
            <a:ext cx="9326880" cy="1097280"/>
          </a:xfrm>
          <a:prstGeom prst="rect">
            <a:avLst/>
          </a:prstGeom>
          <a:noFill/>
          <a:ln>
            <a:noFill/>
          </a:ln>
        </p:spPr>
        <p:txBody>
          <a:bodyPr anchorCtr="0" anchor="ctr" bIns="0" lIns="0" spcFirstLastPara="1" rIns="0" wrap="square" tIns="0">
            <a:noAutofit/>
          </a:bodyPr>
          <a:lstStyle/>
          <a:p>
            <a:pPr indent="0" lvl="0" marL="0" marR="0" rtl="0" algn="l">
              <a:lnSpc>
                <a:spcPct val="110526"/>
              </a:lnSpc>
              <a:spcBef>
                <a:spcPts val="0"/>
              </a:spcBef>
              <a:spcAft>
                <a:spcPts val="0"/>
              </a:spcAft>
              <a:buClr>
                <a:srgbClr val="FFFFFF"/>
              </a:buClr>
              <a:buSzPts val="3800"/>
              <a:buFont typeface="Cambria"/>
              <a:buNone/>
            </a:pPr>
            <a:r>
              <a:rPr b="1" lang="en-US" sz="3800">
                <a:solidFill>
                  <a:srgbClr val="FFFFFF"/>
                </a:solidFill>
                <a:latin typeface="Cambria"/>
                <a:ea typeface="Cambria"/>
                <a:cs typeface="Cambria"/>
                <a:sym typeface="Cambria"/>
              </a:rPr>
              <a:t>What does this make possible</a:t>
            </a:r>
            <a:endParaRPr sz="3800">
              <a:solidFill>
                <a:schemeClr val="dk1"/>
              </a:solidFill>
              <a:latin typeface="Calibri"/>
              <a:ea typeface="Calibri"/>
              <a:cs typeface="Calibri"/>
              <a:sym typeface="Calibri"/>
            </a:endParaRPr>
          </a:p>
          <a:p>
            <a:pPr indent="0" lvl="0" marL="0" marR="0" rtl="0" algn="l">
              <a:lnSpc>
                <a:spcPct val="110526"/>
              </a:lnSpc>
              <a:spcBef>
                <a:spcPts val="0"/>
              </a:spcBef>
              <a:spcAft>
                <a:spcPts val="0"/>
              </a:spcAft>
              <a:buClr>
                <a:srgbClr val="FFFFFF"/>
              </a:buClr>
              <a:buSzPts val="3800"/>
              <a:buFont typeface="Cambria"/>
              <a:buNone/>
            </a:pPr>
            <a:r>
              <a:rPr b="1" lang="en-US" sz="3800">
                <a:solidFill>
                  <a:srgbClr val="FFFFFF"/>
                </a:solidFill>
                <a:latin typeface="Cambria"/>
                <a:ea typeface="Cambria"/>
                <a:cs typeface="Cambria"/>
                <a:sym typeface="Cambria"/>
              </a:rPr>
              <a:t>for a Nigerian magistrate?</a:t>
            </a:r>
            <a:endParaRPr sz="3800">
              <a:solidFill>
                <a:schemeClr val="dk1"/>
              </a:solidFill>
              <a:latin typeface="Calibri"/>
              <a:ea typeface="Calibri"/>
              <a:cs typeface="Calibri"/>
              <a:sym typeface="Calibri"/>
            </a:endParaRPr>
          </a:p>
        </p:txBody>
      </p:sp>
      <p:sp>
        <p:nvSpPr>
          <p:cNvPr id="289" name="Google Shape;289;p15"/>
          <p:cNvSpPr/>
          <p:nvPr/>
        </p:nvSpPr>
        <p:spPr>
          <a:xfrm>
            <a:off x="731520" y="4315968"/>
            <a:ext cx="8595360" cy="548640"/>
          </a:xfrm>
          <a:prstGeom prst="rect">
            <a:avLst/>
          </a:prstGeom>
          <a:noFill/>
          <a:ln>
            <a:noFill/>
          </a:ln>
        </p:spPr>
        <p:txBody>
          <a:bodyPr anchorCtr="0" anchor="t" bIns="0" lIns="0" spcFirstLastPara="1" rIns="0" wrap="square" tIns="0">
            <a:noAutofit/>
          </a:bodyPr>
          <a:lstStyle/>
          <a:p>
            <a:pPr indent="0" lvl="0" marL="0" marR="0" rtl="0" algn="l">
              <a:lnSpc>
                <a:spcPct val="137931"/>
              </a:lnSpc>
              <a:spcBef>
                <a:spcPts val="0"/>
              </a:spcBef>
              <a:spcAft>
                <a:spcPts val="0"/>
              </a:spcAft>
              <a:buClr>
                <a:srgbClr val="9DB4D6"/>
              </a:buClr>
              <a:buSzPts val="1450"/>
              <a:buFont typeface="Calibri"/>
              <a:buNone/>
            </a:pPr>
            <a:r>
              <a:rPr i="1" lang="en-US" sz="1450">
                <a:solidFill>
                  <a:srgbClr val="9DB4D6"/>
                </a:solidFill>
                <a:latin typeface="Calibri"/>
                <a:ea typeface="Calibri"/>
                <a:cs typeface="Calibri"/>
                <a:sym typeface="Calibri"/>
              </a:rPr>
              <a:t>We now leave the world and come home. The numbers here are ours.</a:t>
            </a:r>
            <a:endParaRPr sz="1450">
              <a:solidFill>
                <a:schemeClr val="dk1"/>
              </a:solidFill>
              <a:latin typeface="Calibri"/>
              <a:ea typeface="Calibri"/>
              <a:cs typeface="Calibri"/>
              <a:sym typeface="Calibri"/>
            </a:endParaRPr>
          </a:p>
        </p:txBody>
      </p:sp>
      <p:sp>
        <p:nvSpPr>
          <p:cNvPr id="290" name="Google Shape;290;p15"/>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291" name="Google Shape;291;p15"/>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18</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6FC"/>
        </a:solidFill>
      </p:bgPr>
    </p:bg>
    <p:spTree>
      <p:nvGrpSpPr>
        <p:cNvPr id="296" name="Shape 296"/>
        <p:cNvGrpSpPr/>
        <p:nvPr/>
      </p:nvGrpSpPr>
      <p:grpSpPr>
        <a:xfrm>
          <a:off x="0" y="0"/>
          <a:ext cx="0" cy="0"/>
          <a:chOff x="0" y="0"/>
          <a:chExt cx="0" cy="0"/>
        </a:xfrm>
      </p:grpSpPr>
      <p:sp>
        <p:nvSpPr>
          <p:cNvPr id="297" name="Google Shape;297;p16"/>
          <p:cNvSpPr/>
          <p:nvPr/>
        </p:nvSpPr>
        <p:spPr>
          <a:xfrm>
            <a:off x="516788" y="338328"/>
            <a:ext cx="10515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66D6"/>
              </a:buClr>
              <a:buSzPts val="1100"/>
              <a:buFont typeface="Calibri"/>
              <a:buNone/>
            </a:pPr>
            <a:r>
              <a:rPr b="1" lang="en-US" sz="1100">
                <a:solidFill>
                  <a:srgbClr val="1466D6"/>
                </a:solidFill>
                <a:latin typeface="Calibri"/>
                <a:ea typeface="Calibri"/>
                <a:cs typeface="Calibri"/>
                <a:sym typeface="Calibri"/>
              </a:rPr>
              <a:t>THE STATE OF THE DOCKET</a:t>
            </a:r>
            <a:endParaRPr sz="1100">
              <a:solidFill>
                <a:schemeClr val="dk1"/>
              </a:solidFill>
              <a:latin typeface="Calibri"/>
              <a:ea typeface="Calibri"/>
              <a:cs typeface="Calibri"/>
              <a:sym typeface="Calibri"/>
            </a:endParaRPr>
          </a:p>
        </p:txBody>
      </p:sp>
      <p:sp>
        <p:nvSpPr>
          <p:cNvPr id="298" name="Google Shape;298;p16"/>
          <p:cNvSpPr/>
          <p:nvPr/>
        </p:nvSpPr>
        <p:spPr>
          <a:xfrm>
            <a:off x="489356" y="649224"/>
            <a:ext cx="10972800" cy="777240"/>
          </a:xfrm>
          <a:prstGeom prst="rect">
            <a:avLst/>
          </a:prstGeom>
          <a:noFill/>
          <a:ln>
            <a:noFill/>
          </a:ln>
        </p:spPr>
        <p:txBody>
          <a:bodyPr anchorCtr="0" anchor="ctr" bIns="0" lIns="0" spcFirstLastPara="1" rIns="0" wrap="square" tIns="0">
            <a:noAutofit/>
          </a:bodyPr>
          <a:lstStyle/>
          <a:p>
            <a:pPr indent="0" lvl="0" marL="0" marR="0" rtl="0" algn="l">
              <a:lnSpc>
                <a:spcPct val="103030"/>
              </a:lnSpc>
              <a:spcBef>
                <a:spcPts val="0"/>
              </a:spcBef>
              <a:spcAft>
                <a:spcPts val="0"/>
              </a:spcAft>
              <a:buClr>
                <a:srgbClr val="0B1B33"/>
              </a:buClr>
              <a:buSzPts val="3300"/>
              <a:buFont typeface="Cambria"/>
              <a:buNone/>
            </a:pPr>
            <a:r>
              <a:rPr b="1" lang="en-US" sz="3300">
                <a:solidFill>
                  <a:srgbClr val="0B1B33"/>
                </a:solidFill>
                <a:latin typeface="Cambria"/>
                <a:ea typeface="Cambria"/>
                <a:cs typeface="Cambria"/>
                <a:sym typeface="Cambria"/>
              </a:rPr>
              <a:t>The Nigerian problem, stated honestly.</a:t>
            </a:r>
            <a:endParaRPr sz="3300">
              <a:solidFill>
                <a:schemeClr val="dk1"/>
              </a:solidFill>
              <a:latin typeface="Calibri"/>
              <a:ea typeface="Calibri"/>
              <a:cs typeface="Calibri"/>
              <a:sym typeface="Calibri"/>
            </a:endParaRPr>
          </a:p>
        </p:txBody>
      </p:sp>
      <p:sp>
        <p:nvSpPr>
          <p:cNvPr id="299" name="Google Shape;299;p16"/>
          <p:cNvSpPr/>
          <p:nvPr/>
        </p:nvSpPr>
        <p:spPr>
          <a:xfrm>
            <a:off x="516788" y="1252728"/>
            <a:ext cx="6675120" cy="2286000"/>
          </a:xfrm>
          <a:prstGeom prst="roundRect">
            <a:avLst>
              <a:gd fmla="val 4400" name="adj"/>
            </a:avLst>
          </a:prstGeom>
          <a:solidFill>
            <a:srgbClr val="FFFFFF"/>
          </a:solidFill>
          <a:ln>
            <a:noFill/>
          </a:ln>
          <a:effectLst>
            <a:outerShdw blurRad="177800" rotWithShape="0" algn="bl" dir="5400000" dist="38100">
              <a:srgbClr val="000000">
                <a:alpha val="27843"/>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0" name="Google Shape;300;p16"/>
          <p:cNvSpPr/>
          <p:nvPr/>
        </p:nvSpPr>
        <p:spPr>
          <a:xfrm>
            <a:off x="791108" y="1417320"/>
            <a:ext cx="6126480" cy="23774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66D6"/>
              </a:buClr>
              <a:buSzPts val="1000"/>
              <a:buFont typeface="Calibri"/>
              <a:buNone/>
            </a:pPr>
            <a:r>
              <a:rPr b="1" lang="en-US" sz="1000">
                <a:solidFill>
                  <a:srgbClr val="1466D6"/>
                </a:solidFill>
                <a:latin typeface="Calibri"/>
                <a:ea typeface="Calibri"/>
                <a:cs typeface="Calibri"/>
                <a:sym typeface="Calibri"/>
              </a:rPr>
              <a:t>THE BACKLOG</a:t>
            </a:r>
            <a:endParaRPr sz="1000">
              <a:solidFill>
                <a:schemeClr val="dk1"/>
              </a:solidFill>
              <a:latin typeface="Calibri"/>
              <a:ea typeface="Calibri"/>
              <a:cs typeface="Calibri"/>
              <a:sym typeface="Calibri"/>
            </a:endParaRPr>
          </a:p>
        </p:txBody>
      </p:sp>
      <p:sp>
        <p:nvSpPr>
          <p:cNvPr id="301" name="Google Shape;301;p16"/>
          <p:cNvSpPr/>
          <p:nvPr/>
        </p:nvSpPr>
        <p:spPr>
          <a:xfrm>
            <a:off x="772820" y="1673352"/>
            <a:ext cx="612648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66D6"/>
              </a:buClr>
              <a:buSzPts val="4400"/>
              <a:buFont typeface="Cambria"/>
              <a:buNone/>
            </a:pPr>
            <a:r>
              <a:rPr b="1" lang="en-US" sz="4400">
                <a:solidFill>
                  <a:srgbClr val="1466D6"/>
                </a:solidFill>
                <a:latin typeface="Cambria"/>
                <a:ea typeface="Cambria"/>
                <a:cs typeface="Cambria"/>
                <a:sym typeface="Cambria"/>
              </a:rPr>
              <a:t>243,253</a:t>
            </a:r>
            <a:r>
              <a:rPr lang="en-US" sz="1700">
                <a:solidFill>
                  <a:srgbClr val="52678A"/>
                </a:solidFill>
                <a:latin typeface="Cambria"/>
                <a:ea typeface="Cambria"/>
                <a:cs typeface="Cambria"/>
                <a:sym typeface="Cambria"/>
              </a:rPr>
              <a:t>   cases</a:t>
            </a:r>
            <a:endParaRPr sz="4400">
              <a:solidFill>
                <a:schemeClr val="dk1"/>
              </a:solidFill>
              <a:latin typeface="Calibri"/>
              <a:ea typeface="Calibri"/>
              <a:cs typeface="Calibri"/>
              <a:sym typeface="Calibri"/>
            </a:endParaRPr>
          </a:p>
        </p:txBody>
      </p:sp>
      <p:sp>
        <p:nvSpPr>
          <p:cNvPr id="302" name="Google Shape;302;p16"/>
          <p:cNvSpPr/>
          <p:nvPr/>
        </p:nvSpPr>
        <p:spPr>
          <a:xfrm>
            <a:off x="791108" y="2313432"/>
            <a:ext cx="612648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B3050"/>
              </a:buClr>
              <a:buSzPts val="1250"/>
              <a:buFont typeface="Calibri"/>
              <a:buNone/>
            </a:pPr>
            <a:r>
              <a:rPr lang="en-US" sz="1250">
                <a:solidFill>
                  <a:srgbClr val="1B3050"/>
                </a:solidFill>
                <a:latin typeface="Calibri"/>
                <a:ea typeface="Calibri"/>
                <a:cs typeface="Calibri"/>
                <a:sym typeface="Calibri"/>
              </a:rPr>
              <a:t>pending in Nigeria's superior courts of record — exclusive of the Supreme Court.</a:t>
            </a:r>
            <a:endParaRPr sz="1250">
              <a:solidFill>
                <a:schemeClr val="dk1"/>
              </a:solidFill>
              <a:latin typeface="Calibri"/>
              <a:ea typeface="Calibri"/>
              <a:cs typeface="Calibri"/>
              <a:sym typeface="Calibri"/>
            </a:endParaRPr>
          </a:p>
        </p:txBody>
      </p:sp>
      <p:sp>
        <p:nvSpPr>
          <p:cNvPr id="303" name="Google Shape;303;p16"/>
          <p:cNvSpPr/>
          <p:nvPr/>
        </p:nvSpPr>
        <p:spPr>
          <a:xfrm>
            <a:off x="791108" y="2734056"/>
            <a:ext cx="4999811" cy="182880"/>
          </a:xfrm>
          <a:prstGeom prst="rect">
            <a:avLst/>
          </a:prstGeom>
          <a:solidFill>
            <a:srgbClr val="1466D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4" name="Google Shape;304;p16"/>
          <p:cNvSpPr/>
          <p:nvPr/>
        </p:nvSpPr>
        <p:spPr>
          <a:xfrm>
            <a:off x="5790919" y="2734056"/>
            <a:ext cx="1090093" cy="182880"/>
          </a:xfrm>
          <a:prstGeom prst="rect">
            <a:avLst/>
          </a:prstGeom>
          <a:solidFill>
            <a:srgbClr val="D7A93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5" name="Google Shape;305;p16"/>
          <p:cNvSpPr/>
          <p:nvPr/>
        </p:nvSpPr>
        <p:spPr>
          <a:xfrm>
            <a:off x="791108" y="2971800"/>
            <a:ext cx="3017520" cy="23774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66D6"/>
              </a:buClr>
              <a:buSzPts val="1100"/>
              <a:buFont typeface="Calibri"/>
              <a:buNone/>
            </a:pPr>
            <a:r>
              <a:rPr b="1" lang="en-US" sz="1100">
                <a:solidFill>
                  <a:srgbClr val="1466D6"/>
                </a:solidFill>
                <a:latin typeface="Calibri"/>
                <a:ea typeface="Calibri"/>
                <a:cs typeface="Calibri"/>
                <a:sym typeface="Calibri"/>
              </a:rPr>
              <a:t>199,747 civil</a:t>
            </a:r>
            <a:endParaRPr sz="1100">
              <a:solidFill>
                <a:schemeClr val="dk1"/>
              </a:solidFill>
              <a:latin typeface="Calibri"/>
              <a:ea typeface="Calibri"/>
              <a:cs typeface="Calibri"/>
              <a:sym typeface="Calibri"/>
            </a:endParaRPr>
          </a:p>
        </p:txBody>
      </p:sp>
      <p:sp>
        <p:nvSpPr>
          <p:cNvPr id="306" name="Google Shape;306;p16"/>
          <p:cNvSpPr/>
          <p:nvPr/>
        </p:nvSpPr>
        <p:spPr>
          <a:xfrm>
            <a:off x="3854348" y="2971800"/>
            <a:ext cx="3017520" cy="237744"/>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8A6A14"/>
              </a:buClr>
              <a:buSzPts val="1100"/>
              <a:buFont typeface="Calibri"/>
              <a:buNone/>
            </a:pPr>
            <a:r>
              <a:rPr b="1" lang="en-US" sz="1100">
                <a:solidFill>
                  <a:srgbClr val="8A6A14"/>
                </a:solidFill>
                <a:latin typeface="Calibri"/>
                <a:ea typeface="Calibri"/>
                <a:cs typeface="Calibri"/>
                <a:sym typeface="Calibri"/>
              </a:rPr>
              <a:t>43,506 criminal</a:t>
            </a:r>
            <a:endParaRPr sz="1100">
              <a:solidFill>
                <a:schemeClr val="dk1"/>
              </a:solidFill>
              <a:latin typeface="Calibri"/>
              <a:ea typeface="Calibri"/>
              <a:cs typeface="Calibri"/>
              <a:sym typeface="Calibri"/>
            </a:endParaRPr>
          </a:p>
        </p:txBody>
      </p:sp>
      <p:sp>
        <p:nvSpPr>
          <p:cNvPr id="307" name="Google Shape;307;p16"/>
          <p:cNvSpPr/>
          <p:nvPr/>
        </p:nvSpPr>
        <p:spPr>
          <a:xfrm>
            <a:off x="791108" y="3227832"/>
            <a:ext cx="6126480" cy="23774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2678A"/>
              </a:buClr>
              <a:buSzPts val="900"/>
              <a:buFont typeface="Calibri"/>
              <a:buNone/>
            </a:pPr>
            <a:r>
              <a:rPr i="1" lang="en-US" sz="900">
                <a:solidFill>
                  <a:srgbClr val="52678A"/>
                </a:solidFill>
                <a:latin typeface="Calibri"/>
                <a:ea typeface="Calibri"/>
                <a:cs typeface="Calibri"/>
                <a:sym typeface="Calibri"/>
              </a:rPr>
              <a:t>CJN Kekere-Ekun, 3rd NJC Conference on Judges' Performance Evaluation  ·  Q1 2024</a:t>
            </a:r>
            <a:endParaRPr sz="900">
              <a:solidFill>
                <a:schemeClr val="dk1"/>
              </a:solidFill>
              <a:latin typeface="Calibri"/>
              <a:ea typeface="Calibri"/>
              <a:cs typeface="Calibri"/>
              <a:sym typeface="Calibri"/>
            </a:endParaRPr>
          </a:p>
        </p:txBody>
      </p:sp>
      <p:sp>
        <p:nvSpPr>
          <p:cNvPr id="308" name="Google Shape;308;p16"/>
          <p:cNvSpPr/>
          <p:nvPr/>
        </p:nvSpPr>
        <p:spPr>
          <a:xfrm>
            <a:off x="7374788" y="1252728"/>
            <a:ext cx="4297680" cy="2286000"/>
          </a:xfrm>
          <a:prstGeom prst="roundRect">
            <a:avLst>
              <a:gd fmla="val 4400" name="adj"/>
            </a:avLst>
          </a:prstGeom>
          <a:solidFill>
            <a:srgbClr val="0B1B33"/>
          </a:solidFill>
          <a:ln cap="flat" cmpd="sng" w="16500">
            <a:solidFill>
              <a:srgbClr val="D7A93F"/>
            </a:solidFill>
            <a:prstDash val="solid"/>
            <a:round/>
            <a:headEnd len="sm" w="sm" type="none"/>
            <a:tailEnd len="sm" w="sm" type="none"/>
          </a:ln>
          <a:effectLst>
            <a:outerShdw blurRad="177800" rotWithShape="0" algn="bl" dir="5400000" dist="38100">
              <a:srgbClr val="000000">
                <a:alpha val="27843"/>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9" name="Google Shape;309;p16"/>
          <p:cNvSpPr/>
          <p:nvPr/>
        </p:nvSpPr>
        <p:spPr>
          <a:xfrm>
            <a:off x="7630820" y="1417320"/>
            <a:ext cx="3749040" cy="23774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000"/>
              <a:buFont typeface="Calibri"/>
              <a:buNone/>
            </a:pPr>
            <a:r>
              <a:rPr b="1" lang="en-US" sz="1000">
                <a:solidFill>
                  <a:srgbClr val="D7A93F"/>
                </a:solidFill>
                <a:latin typeface="Calibri"/>
                <a:ea typeface="Calibri"/>
                <a:cs typeface="Calibri"/>
                <a:sym typeface="Calibri"/>
              </a:rPr>
              <a:t>THE HUMAN COST</a:t>
            </a:r>
            <a:endParaRPr sz="1000">
              <a:solidFill>
                <a:schemeClr val="dk1"/>
              </a:solidFill>
              <a:latin typeface="Calibri"/>
              <a:ea typeface="Calibri"/>
              <a:cs typeface="Calibri"/>
              <a:sym typeface="Calibri"/>
            </a:endParaRPr>
          </a:p>
        </p:txBody>
      </p:sp>
      <p:sp>
        <p:nvSpPr>
          <p:cNvPr id="310" name="Google Shape;310;p16"/>
          <p:cNvSpPr/>
          <p:nvPr/>
        </p:nvSpPr>
        <p:spPr>
          <a:xfrm>
            <a:off x="7612532" y="1673352"/>
            <a:ext cx="374904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4400"/>
              <a:buFont typeface="Cambria"/>
              <a:buNone/>
            </a:pPr>
            <a:r>
              <a:rPr b="1" lang="en-US" sz="4400">
                <a:solidFill>
                  <a:srgbClr val="D7A93F"/>
                </a:solidFill>
                <a:latin typeface="Cambria"/>
                <a:ea typeface="Cambria"/>
                <a:cs typeface="Cambria"/>
                <a:sym typeface="Cambria"/>
              </a:rPr>
              <a:t>51,955</a:t>
            </a:r>
            <a:endParaRPr sz="4400">
              <a:solidFill>
                <a:schemeClr val="dk1"/>
              </a:solidFill>
              <a:latin typeface="Calibri"/>
              <a:ea typeface="Calibri"/>
              <a:cs typeface="Calibri"/>
              <a:sym typeface="Calibri"/>
            </a:endParaRPr>
          </a:p>
        </p:txBody>
      </p:sp>
      <p:sp>
        <p:nvSpPr>
          <p:cNvPr id="311" name="Google Shape;311;p16"/>
          <p:cNvSpPr/>
          <p:nvPr/>
        </p:nvSpPr>
        <p:spPr>
          <a:xfrm>
            <a:off x="7630820" y="2313432"/>
            <a:ext cx="3749040" cy="658368"/>
          </a:xfrm>
          <a:prstGeom prst="rect">
            <a:avLst/>
          </a:prstGeom>
          <a:noFill/>
          <a:ln>
            <a:noFill/>
          </a:ln>
        </p:spPr>
        <p:txBody>
          <a:bodyPr anchorCtr="0" anchor="t" bIns="0" lIns="0" spcFirstLastPara="1" rIns="0" wrap="square" tIns="0">
            <a:noAutofit/>
          </a:bodyPr>
          <a:lstStyle/>
          <a:p>
            <a:pPr indent="0" lvl="0" marL="0" marR="0" rtl="0" algn="l">
              <a:lnSpc>
                <a:spcPct val="136000"/>
              </a:lnSpc>
              <a:spcBef>
                <a:spcPts val="0"/>
              </a:spcBef>
              <a:spcAft>
                <a:spcPts val="0"/>
              </a:spcAft>
              <a:buClr>
                <a:srgbClr val="FFFFFF"/>
              </a:buClr>
              <a:buSzPts val="1250"/>
              <a:buFont typeface="Calibri"/>
              <a:buNone/>
            </a:pPr>
            <a:r>
              <a:rPr lang="en-US" sz="1250">
                <a:solidFill>
                  <a:srgbClr val="FFFFFF"/>
                </a:solidFill>
                <a:latin typeface="Calibri"/>
                <a:ea typeface="Calibri"/>
                <a:cs typeface="Calibri"/>
                <a:sym typeface="Calibri"/>
              </a:rPr>
              <a:t>Nigerians held in custody tonight without a conviction — out of 80,812 inmates in total.</a:t>
            </a:r>
            <a:endParaRPr sz="1250">
              <a:solidFill>
                <a:schemeClr val="dk1"/>
              </a:solidFill>
              <a:latin typeface="Calibri"/>
              <a:ea typeface="Calibri"/>
              <a:cs typeface="Calibri"/>
              <a:sym typeface="Calibri"/>
            </a:endParaRPr>
          </a:p>
        </p:txBody>
      </p:sp>
      <p:sp>
        <p:nvSpPr>
          <p:cNvPr id="312" name="Google Shape;312;p16"/>
          <p:cNvSpPr/>
          <p:nvPr/>
        </p:nvSpPr>
        <p:spPr>
          <a:xfrm>
            <a:off x="7630820" y="3026664"/>
            <a:ext cx="3749040" cy="420624"/>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Clr>
                <a:srgbClr val="9DB4D6"/>
              </a:buClr>
              <a:buSzPts val="900"/>
              <a:buFont typeface="Calibri"/>
              <a:buNone/>
            </a:pPr>
            <a:r>
              <a:rPr i="1" lang="en-US" sz="900">
                <a:solidFill>
                  <a:srgbClr val="9DB4D6"/>
                </a:solidFill>
                <a:latin typeface="Calibri"/>
                <a:ea typeface="Calibri"/>
                <a:cs typeface="Calibri"/>
                <a:sym typeface="Calibri"/>
              </a:rPr>
              <a:t>Nigeria Correctional Service, 9 February 2026  ·  64% of the entire custodial population</a:t>
            </a:r>
            <a:endParaRPr sz="900">
              <a:solidFill>
                <a:schemeClr val="dk1"/>
              </a:solidFill>
              <a:latin typeface="Calibri"/>
              <a:ea typeface="Calibri"/>
              <a:cs typeface="Calibri"/>
              <a:sym typeface="Calibri"/>
            </a:endParaRPr>
          </a:p>
        </p:txBody>
      </p:sp>
      <p:sp>
        <p:nvSpPr>
          <p:cNvPr id="313" name="Google Shape;313;p16"/>
          <p:cNvSpPr/>
          <p:nvPr/>
        </p:nvSpPr>
        <p:spPr>
          <a:xfrm>
            <a:off x="516788" y="3666744"/>
            <a:ext cx="11155680" cy="804672"/>
          </a:xfrm>
          <a:prstGeom prst="roundRect">
            <a:avLst>
              <a:gd fmla="val 11364" name="adj"/>
            </a:avLst>
          </a:prstGeom>
          <a:solidFill>
            <a:srgbClr val="E2EBF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4" name="Google Shape;314;p16"/>
          <p:cNvSpPr/>
          <p:nvPr/>
        </p:nvSpPr>
        <p:spPr>
          <a:xfrm>
            <a:off x="791108" y="3776472"/>
            <a:ext cx="1600200"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66D6"/>
              </a:buClr>
              <a:buSzPts val="2800"/>
              <a:buFont typeface="Cambria"/>
              <a:buNone/>
            </a:pPr>
            <a:r>
              <a:rPr b="1" lang="en-US" sz="2800">
                <a:solidFill>
                  <a:srgbClr val="1466D6"/>
                </a:solidFill>
                <a:latin typeface="Cambria"/>
                <a:ea typeface="Cambria"/>
                <a:cs typeface="Cambria"/>
                <a:sym typeface="Cambria"/>
              </a:rPr>
              <a:t>13,996</a:t>
            </a:r>
            <a:endParaRPr sz="2800">
              <a:solidFill>
                <a:schemeClr val="dk1"/>
              </a:solidFill>
              <a:latin typeface="Calibri"/>
              <a:ea typeface="Calibri"/>
              <a:cs typeface="Calibri"/>
              <a:sym typeface="Calibri"/>
            </a:endParaRPr>
          </a:p>
        </p:txBody>
      </p:sp>
      <p:sp>
        <p:nvSpPr>
          <p:cNvPr id="315" name="Google Shape;315;p16"/>
          <p:cNvSpPr/>
          <p:nvPr/>
        </p:nvSpPr>
        <p:spPr>
          <a:xfrm>
            <a:off x="2482748" y="3776472"/>
            <a:ext cx="6766560" cy="566928"/>
          </a:xfrm>
          <a:prstGeom prst="rect">
            <a:avLst/>
          </a:prstGeom>
          <a:noFill/>
          <a:ln>
            <a:noFill/>
          </a:ln>
        </p:spPr>
        <p:txBody>
          <a:bodyPr anchorCtr="0" anchor="ctr" bIns="0" lIns="0" spcFirstLastPara="1" rIns="0" wrap="square" tIns="0">
            <a:noAutofit/>
          </a:bodyPr>
          <a:lstStyle/>
          <a:p>
            <a:pPr indent="0" lvl="0" marL="0" marR="0" rtl="0" algn="l">
              <a:lnSpc>
                <a:spcPct val="133333"/>
              </a:lnSpc>
              <a:spcBef>
                <a:spcPts val="0"/>
              </a:spcBef>
              <a:spcAft>
                <a:spcPts val="0"/>
              </a:spcAft>
              <a:buClr>
                <a:srgbClr val="1B3050"/>
              </a:buClr>
              <a:buSzPts val="1200"/>
              <a:buFont typeface="Calibri"/>
              <a:buNone/>
            </a:pPr>
            <a:r>
              <a:rPr lang="en-US" sz="1200">
                <a:solidFill>
                  <a:srgbClr val="1B3050"/>
                </a:solidFill>
                <a:latin typeface="Calibri"/>
                <a:ea typeface="Calibri"/>
                <a:cs typeface="Calibri"/>
                <a:sym typeface="Calibri"/>
              </a:rPr>
              <a:t>matters pending in the FCT Magistracy alone, civil and criminal combined. The superior courts are not the whole picture — the magistracy carries a backlog of its own.</a:t>
            </a:r>
            <a:endParaRPr sz="1200">
              <a:solidFill>
                <a:schemeClr val="dk1"/>
              </a:solidFill>
              <a:latin typeface="Calibri"/>
              <a:ea typeface="Calibri"/>
              <a:cs typeface="Calibri"/>
              <a:sym typeface="Calibri"/>
            </a:endParaRPr>
          </a:p>
        </p:txBody>
      </p:sp>
      <p:sp>
        <p:nvSpPr>
          <p:cNvPr id="316" name="Google Shape;316;p16"/>
          <p:cNvSpPr/>
          <p:nvPr/>
        </p:nvSpPr>
        <p:spPr>
          <a:xfrm>
            <a:off x="9432188" y="3776472"/>
            <a:ext cx="2011680" cy="566928"/>
          </a:xfrm>
          <a:prstGeom prst="rect">
            <a:avLst/>
          </a:prstGeom>
          <a:noFill/>
          <a:ln>
            <a:noFill/>
          </a:ln>
        </p:spPr>
        <p:txBody>
          <a:bodyPr anchorCtr="0" anchor="ctr" bIns="0" lIns="0" spcFirstLastPara="1" rIns="0" wrap="square" tIns="0">
            <a:noAutofit/>
          </a:bodyPr>
          <a:lstStyle/>
          <a:p>
            <a:pPr indent="0" lvl="0" marL="0" marR="0" rtl="0" algn="r">
              <a:lnSpc>
                <a:spcPct val="133333"/>
              </a:lnSpc>
              <a:spcBef>
                <a:spcPts val="0"/>
              </a:spcBef>
              <a:spcAft>
                <a:spcPts val="0"/>
              </a:spcAft>
              <a:buClr>
                <a:srgbClr val="52678A"/>
              </a:buClr>
              <a:buSzPts val="900"/>
              <a:buFont typeface="Calibri"/>
              <a:buNone/>
            </a:pPr>
            <a:r>
              <a:rPr i="1" lang="en-US" sz="900">
                <a:solidFill>
                  <a:srgbClr val="52678A"/>
                </a:solidFill>
                <a:latin typeface="Calibri"/>
                <a:ea typeface="Calibri"/>
                <a:cs typeface="Calibri"/>
                <a:sym typeface="Calibri"/>
              </a:rPr>
              <a:t>FCT Chief Judge Baba-Yusuf</a:t>
            </a:r>
            <a:endParaRPr sz="900">
              <a:solidFill>
                <a:schemeClr val="dk1"/>
              </a:solidFill>
              <a:latin typeface="Calibri"/>
              <a:ea typeface="Calibri"/>
              <a:cs typeface="Calibri"/>
              <a:sym typeface="Calibri"/>
            </a:endParaRPr>
          </a:p>
          <a:p>
            <a:pPr indent="0" lvl="0" marL="0" marR="0" rtl="0" algn="r">
              <a:lnSpc>
                <a:spcPct val="133333"/>
              </a:lnSpc>
              <a:spcBef>
                <a:spcPts val="0"/>
              </a:spcBef>
              <a:spcAft>
                <a:spcPts val="0"/>
              </a:spcAft>
              <a:buClr>
                <a:srgbClr val="52678A"/>
              </a:buClr>
              <a:buSzPts val="900"/>
              <a:buFont typeface="Calibri"/>
              <a:buNone/>
            </a:pPr>
            <a:r>
              <a:rPr i="1" lang="en-US" sz="900">
                <a:solidFill>
                  <a:srgbClr val="52678A"/>
                </a:solidFill>
                <a:latin typeface="Calibri"/>
                <a:ea typeface="Calibri"/>
                <a:cs typeface="Calibri"/>
                <a:sym typeface="Calibri"/>
              </a:rPr>
              <a:t>2022/23 legal year</a:t>
            </a:r>
            <a:endParaRPr sz="900">
              <a:solidFill>
                <a:schemeClr val="dk1"/>
              </a:solidFill>
              <a:latin typeface="Calibri"/>
              <a:ea typeface="Calibri"/>
              <a:cs typeface="Calibri"/>
              <a:sym typeface="Calibri"/>
            </a:endParaRPr>
          </a:p>
        </p:txBody>
      </p:sp>
      <p:sp>
        <p:nvSpPr>
          <p:cNvPr id="317" name="Google Shape;317;p16"/>
          <p:cNvSpPr/>
          <p:nvPr/>
        </p:nvSpPr>
        <p:spPr>
          <a:xfrm>
            <a:off x="516788" y="4599432"/>
            <a:ext cx="11155680" cy="1463040"/>
          </a:xfrm>
          <a:prstGeom prst="roundRect">
            <a:avLst>
              <a:gd fmla="val 6875" name="adj"/>
            </a:avLst>
          </a:prstGeom>
          <a:solidFill>
            <a:srgbClr val="0B1B3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8" name="Google Shape;318;p16"/>
          <p:cNvSpPr/>
          <p:nvPr/>
        </p:nvSpPr>
        <p:spPr>
          <a:xfrm>
            <a:off x="836828" y="4727448"/>
            <a:ext cx="1051560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2000"/>
              <a:buFont typeface="Cambria"/>
              <a:buNone/>
            </a:pPr>
            <a:r>
              <a:rPr b="1" lang="en-US" sz="2000">
                <a:solidFill>
                  <a:srgbClr val="FFFFFF"/>
                </a:solidFill>
                <a:latin typeface="Cambria"/>
                <a:ea typeface="Cambria"/>
                <a:cs typeface="Cambria"/>
                <a:sym typeface="Cambria"/>
              </a:rPr>
              <a:t>None of this is caused by a shortage of legal reasoning.</a:t>
            </a:r>
            <a:endParaRPr sz="2000">
              <a:solidFill>
                <a:schemeClr val="dk1"/>
              </a:solidFill>
              <a:latin typeface="Calibri"/>
              <a:ea typeface="Calibri"/>
              <a:cs typeface="Calibri"/>
              <a:sym typeface="Calibri"/>
            </a:endParaRPr>
          </a:p>
        </p:txBody>
      </p:sp>
      <p:sp>
        <p:nvSpPr>
          <p:cNvPr id="319" name="Google Shape;319;p16"/>
          <p:cNvSpPr/>
          <p:nvPr/>
        </p:nvSpPr>
        <p:spPr>
          <a:xfrm>
            <a:off x="836828" y="5093208"/>
            <a:ext cx="10515600" cy="658368"/>
          </a:xfrm>
          <a:prstGeom prst="rect">
            <a:avLst/>
          </a:prstGeom>
          <a:noFill/>
          <a:ln>
            <a:noFill/>
          </a:ln>
        </p:spPr>
        <p:txBody>
          <a:bodyPr anchorCtr="0" anchor="t" bIns="0" lIns="0" spcFirstLastPara="1" rIns="0" wrap="square" tIns="0">
            <a:noAutofit/>
          </a:bodyPr>
          <a:lstStyle/>
          <a:p>
            <a:pPr indent="0" lvl="0" marL="0" marR="0" rtl="0" algn="l">
              <a:lnSpc>
                <a:spcPct val="137500"/>
              </a:lnSpc>
              <a:spcBef>
                <a:spcPts val="0"/>
              </a:spcBef>
              <a:spcAft>
                <a:spcPts val="0"/>
              </a:spcAft>
              <a:buClr>
                <a:srgbClr val="CBD9EE"/>
              </a:buClr>
              <a:buSzPts val="1200"/>
              <a:buFont typeface="Calibri"/>
              <a:buNone/>
            </a:pPr>
            <a:r>
              <a:rPr lang="en-US" sz="1200">
                <a:solidFill>
                  <a:srgbClr val="CBD9EE"/>
                </a:solidFill>
                <a:latin typeface="Calibri"/>
                <a:ea typeface="Calibri"/>
                <a:cs typeface="Calibri"/>
                <a:sym typeface="Calibri"/>
              </a:rPr>
              <a:t>Nigeria does not lack learned magistrates. What the docket lacks is throughput — the capacity to read faster, record faster, retrieve authority faster, draft faster and track matters more tightly. Every one of those five is an administrative constraint, not an intellectual one. Some of those 199,747 civil matters, it is reported, have now run for two decades.</a:t>
            </a:r>
            <a:endParaRPr sz="1200">
              <a:solidFill>
                <a:schemeClr val="dk1"/>
              </a:solidFill>
              <a:latin typeface="Calibri"/>
              <a:ea typeface="Calibri"/>
              <a:cs typeface="Calibri"/>
              <a:sym typeface="Calibri"/>
            </a:endParaRPr>
          </a:p>
        </p:txBody>
      </p:sp>
      <p:sp>
        <p:nvSpPr>
          <p:cNvPr id="320" name="Google Shape;320;p16"/>
          <p:cNvSpPr/>
          <p:nvPr/>
        </p:nvSpPr>
        <p:spPr>
          <a:xfrm>
            <a:off x="836828" y="5751576"/>
            <a:ext cx="10515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300"/>
              <a:buFont typeface="Calibri"/>
              <a:buNone/>
            </a:pPr>
            <a:r>
              <a:rPr b="1" lang="en-US" sz="1300">
                <a:solidFill>
                  <a:srgbClr val="D7A93F"/>
                </a:solidFill>
                <a:latin typeface="Calibri"/>
                <a:ea typeface="Calibri"/>
                <a:cs typeface="Calibri"/>
                <a:sym typeface="Calibri"/>
              </a:rPr>
              <a:t>The distinction that matters:  </a:t>
            </a:r>
            <a:r>
              <a:rPr i="1" lang="en-US" sz="1300">
                <a:solidFill>
                  <a:srgbClr val="FFFFFF"/>
                </a:solidFill>
                <a:latin typeface="Calibri"/>
                <a:ea typeface="Calibri"/>
                <a:cs typeface="Calibri"/>
                <a:sym typeface="Calibri"/>
              </a:rPr>
              <a:t>AI cannot make you a better judge. It can give you back the hours you currently spend not judging.</a:t>
            </a:r>
            <a:endParaRPr sz="1300">
              <a:solidFill>
                <a:schemeClr val="dk1"/>
              </a:solidFill>
              <a:latin typeface="Calibri"/>
              <a:ea typeface="Calibri"/>
              <a:cs typeface="Calibri"/>
              <a:sym typeface="Calibri"/>
            </a:endParaRPr>
          </a:p>
        </p:txBody>
      </p:sp>
      <p:sp>
        <p:nvSpPr>
          <p:cNvPr id="321" name="Google Shape;321;p16"/>
          <p:cNvSpPr/>
          <p:nvPr/>
        </p:nvSpPr>
        <p:spPr>
          <a:xfrm>
            <a:off x="516788" y="624535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FA3C2"/>
              </a:buClr>
              <a:buSzPts val="900"/>
              <a:buFont typeface="Calibri"/>
              <a:buNone/>
            </a:pPr>
            <a:r>
              <a:rPr lang="en-US" sz="900">
                <a:solidFill>
                  <a:srgbClr val="8FA3C2"/>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322" name="Google Shape;322;p16"/>
          <p:cNvSpPr/>
          <p:nvPr/>
        </p:nvSpPr>
        <p:spPr>
          <a:xfrm>
            <a:off x="11154003" y="624535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8FA3C2"/>
              </a:buClr>
              <a:buSzPts val="1000"/>
              <a:buFont typeface="Calibri"/>
              <a:buNone/>
            </a:pPr>
            <a:r>
              <a:rPr b="1" lang="en-US" sz="1000">
                <a:solidFill>
                  <a:srgbClr val="8FA3C2"/>
                </a:solidFill>
                <a:latin typeface="Calibri"/>
                <a:ea typeface="Calibri"/>
                <a:cs typeface="Calibri"/>
                <a:sym typeface="Calibri"/>
              </a:rPr>
              <a:t>19</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327" name="Shape 327"/>
        <p:cNvGrpSpPr/>
        <p:nvPr/>
      </p:nvGrpSpPr>
      <p:grpSpPr>
        <a:xfrm>
          <a:off x="0" y="0"/>
          <a:ext cx="0" cy="0"/>
          <a:chOff x="0" y="0"/>
          <a:chExt cx="0" cy="0"/>
        </a:xfrm>
      </p:grpSpPr>
      <p:sp>
        <p:nvSpPr>
          <p:cNvPr id="328" name="Google Shape;328;p17"/>
          <p:cNvSpPr/>
          <p:nvPr/>
        </p:nvSpPr>
        <p:spPr>
          <a:xfrm>
            <a:off x="502920" y="475488"/>
            <a:ext cx="10515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D8CFF"/>
              </a:buClr>
              <a:buSzPts val="1100"/>
              <a:buFont typeface="Calibri"/>
              <a:buNone/>
            </a:pPr>
            <a:r>
              <a:rPr b="1" lang="en-US" sz="1100">
                <a:solidFill>
                  <a:srgbClr val="2D8CFF"/>
                </a:solidFill>
                <a:latin typeface="Calibri"/>
                <a:ea typeface="Calibri"/>
                <a:cs typeface="Calibri"/>
                <a:sym typeface="Calibri"/>
              </a:rPr>
              <a:t>A WORKED EXAMPLE</a:t>
            </a:r>
            <a:endParaRPr sz="1100">
              <a:solidFill>
                <a:schemeClr val="dk1"/>
              </a:solidFill>
              <a:latin typeface="Calibri"/>
              <a:ea typeface="Calibri"/>
              <a:cs typeface="Calibri"/>
              <a:sym typeface="Calibri"/>
            </a:endParaRPr>
          </a:p>
        </p:txBody>
      </p:sp>
      <p:sp>
        <p:nvSpPr>
          <p:cNvPr id="329" name="Google Shape;329;p17"/>
          <p:cNvSpPr/>
          <p:nvPr/>
        </p:nvSpPr>
        <p:spPr>
          <a:xfrm>
            <a:off x="475488" y="786384"/>
            <a:ext cx="10972800" cy="777240"/>
          </a:xfrm>
          <a:prstGeom prst="rect">
            <a:avLst/>
          </a:prstGeom>
          <a:noFill/>
          <a:ln>
            <a:noFill/>
          </a:ln>
        </p:spPr>
        <p:txBody>
          <a:bodyPr anchorCtr="0" anchor="ctr" bIns="0" lIns="0" spcFirstLastPara="1" rIns="0" wrap="square" tIns="0">
            <a:noAutofit/>
          </a:bodyPr>
          <a:lstStyle/>
          <a:p>
            <a:pPr indent="0" lvl="0" marL="0" marR="0" rtl="0" algn="l">
              <a:lnSpc>
                <a:spcPct val="103030"/>
              </a:lnSpc>
              <a:spcBef>
                <a:spcPts val="0"/>
              </a:spcBef>
              <a:spcAft>
                <a:spcPts val="0"/>
              </a:spcAft>
              <a:buClr>
                <a:srgbClr val="FFFFFF"/>
              </a:buClr>
              <a:buSzPts val="3300"/>
              <a:buFont typeface="Cambria"/>
              <a:buNone/>
            </a:pPr>
            <a:r>
              <a:rPr b="1" lang="en-US" sz="3300">
                <a:solidFill>
                  <a:srgbClr val="FFFFFF"/>
                </a:solidFill>
                <a:latin typeface="Cambria"/>
                <a:ea typeface="Cambria"/>
                <a:cs typeface="Cambria"/>
                <a:sym typeface="Cambria"/>
              </a:rPr>
              <a:t>One contested application. Two working methods.</a:t>
            </a:r>
            <a:endParaRPr sz="3300">
              <a:solidFill>
                <a:schemeClr val="dk1"/>
              </a:solidFill>
              <a:latin typeface="Calibri"/>
              <a:ea typeface="Calibri"/>
              <a:cs typeface="Calibri"/>
              <a:sym typeface="Calibri"/>
            </a:endParaRPr>
          </a:p>
        </p:txBody>
      </p:sp>
      <p:sp>
        <p:nvSpPr>
          <p:cNvPr id="330" name="Google Shape;330;p17"/>
          <p:cNvSpPr/>
          <p:nvPr/>
        </p:nvSpPr>
        <p:spPr>
          <a:xfrm>
            <a:off x="502920" y="1536192"/>
            <a:ext cx="5440680" cy="4206240"/>
          </a:xfrm>
          <a:prstGeom prst="roundRect">
            <a:avLst>
              <a:gd fmla="val 2391" name="adj"/>
            </a:avLst>
          </a:prstGeom>
          <a:solidFill>
            <a:srgbClr val="1329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7"/>
          <p:cNvSpPr/>
          <p:nvPr/>
        </p:nvSpPr>
        <p:spPr>
          <a:xfrm>
            <a:off x="777240" y="1700784"/>
            <a:ext cx="484632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DB4D6"/>
              </a:buClr>
              <a:buSzPts val="1100"/>
              <a:buFont typeface="Calibri"/>
              <a:buNone/>
            </a:pPr>
            <a:r>
              <a:rPr b="1" lang="en-US" sz="1100">
                <a:solidFill>
                  <a:srgbClr val="9DB4D6"/>
                </a:solidFill>
                <a:latin typeface="Calibri"/>
                <a:ea typeface="Calibri"/>
                <a:cs typeface="Calibri"/>
                <a:sym typeface="Calibri"/>
              </a:rPr>
              <a:t>WITHOUT AI</a:t>
            </a:r>
            <a:endParaRPr sz="1100">
              <a:solidFill>
                <a:schemeClr val="dk1"/>
              </a:solidFill>
              <a:latin typeface="Calibri"/>
              <a:ea typeface="Calibri"/>
              <a:cs typeface="Calibri"/>
              <a:sym typeface="Calibri"/>
            </a:endParaRPr>
          </a:p>
        </p:txBody>
      </p:sp>
      <p:sp>
        <p:nvSpPr>
          <p:cNvPr id="332" name="Google Shape;332;p17"/>
          <p:cNvSpPr/>
          <p:nvPr/>
        </p:nvSpPr>
        <p:spPr>
          <a:xfrm>
            <a:off x="777240" y="2103120"/>
            <a:ext cx="3931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3E0F2"/>
              </a:buClr>
              <a:buSzPts val="1200"/>
              <a:buFont typeface="Calibri"/>
              <a:buNone/>
            </a:pPr>
            <a:r>
              <a:rPr lang="en-US" sz="1200">
                <a:solidFill>
                  <a:srgbClr val="D3E0F2"/>
                </a:solidFill>
                <a:latin typeface="Calibri"/>
                <a:ea typeface="Calibri"/>
                <a:cs typeface="Calibri"/>
                <a:sym typeface="Calibri"/>
              </a:rPr>
              <a:t>Read the 180-page application and exhibits</a:t>
            </a:r>
            <a:endParaRPr sz="1200">
              <a:solidFill>
                <a:schemeClr val="dk1"/>
              </a:solidFill>
              <a:latin typeface="Calibri"/>
              <a:ea typeface="Calibri"/>
              <a:cs typeface="Calibri"/>
              <a:sym typeface="Calibri"/>
            </a:endParaRPr>
          </a:p>
        </p:txBody>
      </p:sp>
      <p:sp>
        <p:nvSpPr>
          <p:cNvPr id="333" name="Google Shape;333;p17"/>
          <p:cNvSpPr/>
          <p:nvPr/>
        </p:nvSpPr>
        <p:spPr>
          <a:xfrm>
            <a:off x="4754880" y="2103120"/>
            <a:ext cx="1005840" cy="4572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9DB4D6"/>
              </a:buClr>
              <a:buSzPts val="1200"/>
              <a:buFont typeface="Calibri"/>
              <a:buNone/>
            </a:pPr>
            <a:r>
              <a:rPr b="1" lang="en-US" sz="1200">
                <a:solidFill>
                  <a:srgbClr val="9DB4D6"/>
                </a:solidFill>
                <a:latin typeface="Calibri"/>
                <a:ea typeface="Calibri"/>
                <a:cs typeface="Calibri"/>
                <a:sym typeface="Calibri"/>
              </a:rPr>
              <a:t>110 min</a:t>
            </a:r>
            <a:endParaRPr sz="1200">
              <a:solidFill>
                <a:schemeClr val="dk1"/>
              </a:solidFill>
              <a:latin typeface="Calibri"/>
              <a:ea typeface="Calibri"/>
              <a:cs typeface="Calibri"/>
              <a:sym typeface="Calibri"/>
            </a:endParaRPr>
          </a:p>
        </p:txBody>
      </p:sp>
      <p:sp>
        <p:nvSpPr>
          <p:cNvPr id="334" name="Google Shape;334;p17"/>
          <p:cNvSpPr/>
          <p:nvPr/>
        </p:nvSpPr>
        <p:spPr>
          <a:xfrm>
            <a:off x="777240" y="2670048"/>
            <a:ext cx="3931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3E0F2"/>
              </a:buClr>
              <a:buSzPts val="1200"/>
              <a:buFont typeface="Calibri"/>
              <a:buNone/>
            </a:pPr>
            <a:r>
              <a:rPr lang="en-US" sz="1200">
                <a:solidFill>
                  <a:srgbClr val="D3E0F2"/>
                </a:solidFill>
                <a:latin typeface="Calibri"/>
                <a:ea typeface="Calibri"/>
                <a:cs typeface="Calibri"/>
                <a:sym typeface="Calibri"/>
              </a:rPr>
              <a:t>Trace and verify authorities</a:t>
            </a:r>
            <a:endParaRPr sz="1200">
              <a:solidFill>
                <a:schemeClr val="dk1"/>
              </a:solidFill>
              <a:latin typeface="Calibri"/>
              <a:ea typeface="Calibri"/>
              <a:cs typeface="Calibri"/>
              <a:sym typeface="Calibri"/>
            </a:endParaRPr>
          </a:p>
        </p:txBody>
      </p:sp>
      <p:sp>
        <p:nvSpPr>
          <p:cNvPr id="335" name="Google Shape;335;p17"/>
          <p:cNvSpPr/>
          <p:nvPr/>
        </p:nvSpPr>
        <p:spPr>
          <a:xfrm>
            <a:off x="4754880" y="2670048"/>
            <a:ext cx="1005840" cy="4572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9DB4D6"/>
              </a:buClr>
              <a:buSzPts val="1200"/>
              <a:buFont typeface="Calibri"/>
              <a:buNone/>
            </a:pPr>
            <a:r>
              <a:rPr b="1" lang="en-US" sz="1200">
                <a:solidFill>
                  <a:srgbClr val="9DB4D6"/>
                </a:solidFill>
                <a:latin typeface="Calibri"/>
                <a:ea typeface="Calibri"/>
                <a:cs typeface="Calibri"/>
                <a:sym typeface="Calibri"/>
              </a:rPr>
              <a:t>75 min</a:t>
            </a:r>
            <a:endParaRPr sz="1200">
              <a:solidFill>
                <a:schemeClr val="dk1"/>
              </a:solidFill>
              <a:latin typeface="Calibri"/>
              <a:ea typeface="Calibri"/>
              <a:cs typeface="Calibri"/>
              <a:sym typeface="Calibri"/>
            </a:endParaRPr>
          </a:p>
        </p:txBody>
      </p:sp>
      <p:sp>
        <p:nvSpPr>
          <p:cNvPr id="336" name="Google Shape;336;p17"/>
          <p:cNvSpPr/>
          <p:nvPr/>
        </p:nvSpPr>
        <p:spPr>
          <a:xfrm>
            <a:off x="777240" y="3236976"/>
            <a:ext cx="3931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3E0F2"/>
              </a:buClr>
              <a:buSzPts val="1200"/>
              <a:buFont typeface="Calibri"/>
              <a:buNone/>
            </a:pPr>
            <a:r>
              <a:rPr lang="en-US" sz="1200">
                <a:solidFill>
                  <a:srgbClr val="D3E0F2"/>
                </a:solidFill>
                <a:latin typeface="Calibri"/>
                <a:ea typeface="Calibri"/>
                <a:cs typeface="Calibri"/>
                <a:sym typeface="Calibri"/>
              </a:rPr>
              <a:t>Draft chronology and issue list</a:t>
            </a:r>
            <a:endParaRPr sz="1200">
              <a:solidFill>
                <a:schemeClr val="dk1"/>
              </a:solidFill>
              <a:latin typeface="Calibri"/>
              <a:ea typeface="Calibri"/>
              <a:cs typeface="Calibri"/>
              <a:sym typeface="Calibri"/>
            </a:endParaRPr>
          </a:p>
        </p:txBody>
      </p:sp>
      <p:sp>
        <p:nvSpPr>
          <p:cNvPr id="337" name="Google Shape;337;p17"/>
          <p:cNvSpPr/>
          <p:nvPr/>
        </p:nvSpPr>
        <p:spPr>
          <a:xfrm>
            <a:off x="4754880" y="3236976"/>
            <a:ext cx="1005840" cy="4572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9DB4D6"/>
              </a:buClr>
              <a:buSzPts val="1200"/>
              <a:buFont typeface="Calibri"/>
              <a:buNone/>
            </a:pPr>
            <a:r>
              <a:rPr b="1" lang="en-US" sz="1200">
                <a:solidFill>
                  <a:srgbClr val="9DB4D6"/>
                </a:solidFill>
                <a:latin typeface="Calibri"/>
                <a:ea typeface="Calibri"/>
                <a:cs typeface="Calibri"/>
                <a:sym typeface="Calibri"/>
              </a:rPr>
              <a:t>55 min</a:t>
            </a:r>
            <a:endParaRPr sz="1200">
              <a:solidFill>
                <a:schemeClr val="dk1"/>
              </a:solidFill>
              <a:latin typeface="Calibri"/>
              <a:ea typeface="Calibri"/>
              <a:cs typeface="Calibri"/>
              <a:sym typeface="Calibri"/>
            </a:endParaRPr>
          </a:p>
        </p:txBody>
      </p:sp>
      <p:sp>
        <p:nvSpPr>
          <p:cNvPr id="338" name="Google Shape;338;p17"/>
          <p:cNvSpPr/>
          <p:nvPr/>
        </p:nvSpPr>
        <p:spPr>
          <a:xfrm>
            <a:off x="777240" y="3803904"/>
            <a:ext cx="3931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3E0F2"/>
              </a:buClr>
              <a:buSzPts val="1200"/>
              <a:buFont typeface="Calibri"/>
              <a:buNone/>
            </a:pPr>
            <a:r>
              <a:rPr lang="en-US" sz="1200">
                <a:solidFill>
                  <a:srgbClr val="D3E0F2"/>
                </a:solidFill>
                <a:latin typeface="Calibri"/>
                <a:ea typeface="Calibri"/>
                <a:cs typeface="Calibri"/>
                <a:sym typeface="Calibri"/>
              </a:rPr>
              <a:t>Compose the ruling</a:t>
            </a:r>
            <a:endParaRPr sz="1200">
              <a:solidFill>
                <a:schemeClr val="dk1"/>
              </a:solidFill>
              <a:latin typeface="Calibri"/>
              <a:ea typeface="Calibri"/>
              <a:cs typeface="Calibri"/>
              <a:sym typeface="Calibri"/>
            </a:endParaRPr>
          </a:p>
        </p:txBody>
      </p:sp>
      <p:sp>
        <p:nvSpPr>
          <p:cNvPr id="339" name="Google Shape;339;p17"/>
          <p:cNvSpPr/>
          <p:nvPr/>
        </p:nvSpPr>
        <p:spPr>
          <a:xfrm>
            <a:off x="4754880" y="3803904"/>
            <a:ext cx="1005840" cy="4572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9DB4D6"/>
              </a:buClr>
              <a:buSzPts val="1200"/>
              <a:buFont typeface="Calibri"/>
              <a:buNone/>
            </a:pPr>
            <a:r>
              <a:rPr b="1" lang="en-US" sz="1200">
                <a:solidFill>
                  <a:srgbClr val="9DB4D6"/>
                </a:solidFill>
                <a:latin typeface="Calibri"/>
                <a:ea typeface="Calibri"/>
                <a:cs typeface="Calibri"/>
                <a:sym typeface="Calibri"/>
              </a:rPr>
              <a:t>90 min</a:t>
            </a:r>
            <a:endParaRPr sz="1200">
              <a:solidFill>
                <a:schemeClr val="dk1"/>
              </a:solidFill>
              <a:latin typeface="Calibri"/>
              <a:ea typeface="Calibri"/>
              <a:cs typeface="Calibri"/>
              <a:sym typeface="Calibri"/>
            </a:endParaRPr>
          </a:p>
        </p:txBody>
      </p:sp>
      <p:sp>
        <p:nvSpPr>
          <p:cNvPr id="340" name="Google Shape;340;p17"/>
          <p:cNvSpPr/>
          <p:nvPr/>
        </p:nvSpPr>
        <p:spPr>
          <a:xfrm>
            <a:off x="777240" y="4370832"/>
            <a:ext cx="3931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3E0F2"/>
              </a:buClr>
              <a:buSzPts val="1200"/>
              <a:buFont typeface="Calibri"/>
              <a:buNone/>
            </a:pPr>
            <a:r>
              <a:rPr lang="en-US" sz="1200">
                <a:solidFill>
                  <a:srgbClr val="D3E0F2"/>
                </a:solidFill>
                <a:latin typeface="Calibri"/>
                <a:ea typeface="Calibri"/>
                <a:cs typeface="Calibri"/>
                <a:sym typeface="Calibri"/>
              </a:rPr>
              <a:t>Re-check citations and figures</a:t>
            </a:r>
            <a:endParaRPr sz="1200">
              <a:solidFill>
                <a:schemeClr val="dk1"/>
              </a:solidFill>
              <a:latin typeface="Calibri"/>
              <a:ea typeface="Calibri"/>
              <a:cs typeface="Calibri"/>
              <a:sym typeface="Calibri"/>
            </a:endParaRPr>
          </a:p>
        </p:txBody>
      </p:sp>
      <p:sp>
        <p:nvSpPr>
          <p:cNvPr id="341" name="Google Shape;341;p17"/>
          <p:cNvSpPr/>
          <p:nvPr/>
        </p:nvSpPr>
        <p:spPr>
          <a:xfrm>
            <a:off x="4754880" y="4370832"/>
            <a:ext cx="1005840" cy="4572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9DB4D6"/>
              </a:buClr>
              <a:buSzPts val="1200"/>
              <a:buFont typeface="Calibri"/>
              <a:buNone/>
            </a:pPr>
            <a:r>
              <a:rPr b="1" lang="en-US" sz="1200">
                <a:solidFill>
                  <a:srgbClr val="9DB4D6"/>
                </a:solidFill>
                <a:latin typeface="Calibri"/>
                <a:ea typeface="Calibri"/>
                <a:cs typeface="Calibri"/>
                <a:sym typeface="Calibri"/>
              </a:rPr>
              <a:t>30 min</a:t>
            </a:r>
            <a:endParaRPr sz="1200">
              <a:solidFill>
                <a:schemeClr val="dk1"/>
              </a:solidFill>
              <a:latin typeface="Calibri"/>
              <a:ea typeface="Calibri"/>
              <a:cs typeface="Calibri"/>
              <a:sym typeface="Calibri"/>
            </a:endParaRPr>
          </a:p>
        </p:txBody>
      </p:sp>
      <p:sp>
        <p:nvSpPr>
          <p:cNvPr id="342" name="Google Shape;342;p17"/>
          <p:cNvSpPr/>
          <p:nvPr/>
        </p:nvSpPr>
        <p:spPr>
          <a:xfrm>
            <a:off x="777240" y="4974336"/>
            <a:ext cx="4892040" cy="18288"/>
          </a:xfrm>
          <a:prstGeom prst="rect">
            <a:avLst/>
          </a:prstGeom>
          <a:solidFill>
            <a:srgbClr val="2C4E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7"/>
          <p:cNvSpPr/>
          <p:nvPr/>
        </p:nvSpPr>
        <p:spPr>
          <a:xfrm>
            <a:off x="777240" y="5084064"/>
            <a:ext cx="48463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2300"/>
              <a:buFont typeface="Cambria"/>
              <a:buNone/>
            </a:pPr>
            <a:r>
              <a:rPr b="1" lang="en-US" sz="2300">
                <a:solidFill>
                  <a:srgbClr val="FFFFFF"/>
                </a:solidFill>
                <a:latin typeface="Cambria"/>
                <a:ea typeface="Cambria"/>
                <a:cs typeface="Cambria"/>
                <a:sym typeface="Cambria"/>
              </a:rPr>
              <a:t>Roughly 6 hours</a:t>
            </a:r>
            <a:endParaRPr sz="2300">
              <a:solidFill>
                <a:schemeClr val="dk1"/>
              </a:solidFill>
              <a:latin typeface="Calibri"/>
              <a:ea typeface="Calibri"/>
              <a:cs typeface="Calibri"/>
              <a:sym typeface="Calibri"/>
            </a:endParaRPr>
          </a:p>
        </p:txBody>
      </p:sp>
      <p:sp>
        <p:nvSpPr>
          <p:cNvPr id="344" name="Google Shape;344;p17"/>
          <p:cNvSpPr/>
          <p:nvPr/>
        </p:nvSpPr>
        <p:spPr>
          <a:xfrm>
            <a:off x="6236208" y="1536192"/>
            <a:ext cx="5440680" cy="4206240"/>
          </a:xfrm>
          <a:prstGeom prst="roundRect">
            <a:avLst>
              <a:gd fmla="val 2391" name="adj"/>
            </a:avLst>
          </a:prstGeom>
          <a:solidFill>
            <a:srgbClr val="16305A"/>
          </a:solidFill>
          <a:ln cap="flat" cmpd="sng" w="16500">
            <a:solidFill>
              <a:srgbClr val="D7A9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7"/>
          <p:cNvSpPr/>
          <p:nvPr/>
        </p:nvSpPr>
        <p:spPr>
          <a:xfrm>
            <a:off x="6510528" y="1700784"/>
            <a:ext cx="484632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100"/>
              <a:buFont typeface="Calibri"/>
              <a:buNone/>
            </a:pPr>
            <a:r>
              <a:rPr b="1" lang="en-US" sz="1100">
                <a:solidFill>
                  <a:srgbClr val="D7A93F"/>
                </a:solidFill>
                <a:latin typeface="Calibri"/>
                <a:ea typeface="Calibri"/>
                <a:cs typeface="Calibri"/>
                <a:sym typeface="Calibri"/>
              </a:rPr>
              <a:t>WITH AI — SUPERVISED</a:t>
            </a:r>
            <a:endParaRPr sz="1100">
              <a:solidFill>
                <a:schemeClr val="dk1"/>
              </a:solidFill>
              <a:latin typeface="Calibri"/>
              <a:ea typeface="Calibri"/>
              <a:cs typeface="Calibri"/>
              <a:sym typeface="Calibri"/>
            </a:endParaRPr>
          </a:p>
        </p:txBody>
      </p:sp>
      <p:sp>
        <p:nvSpPr>
          <p:cNvPr id="346" name="Google Shape;346;p17"/>
          <p:cNvSpPr/>
          <p:nvPr/>
        </p:nvSpPr>
        <p:spPr>
          <a:xfrm>
            <a:off x="6510528" y="2103120"/>
            <a:ext cx="3931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3E0F2"/>
              </a:buClr>
              <a:buSzPts val="1200"/>
              <a:buFont typeface="Calibri"/>
              <a:buNone/>
            </a:pPr>
            <a:r>
              <a:rPr lang="en-US" sz="1200">
                <a:solidFill>
                  <a:srgbClr val="D3E0F2"/>
                </a:solidFill>
                <a:latin typeface="Calibri"/>
                <a:ea typeface="Calibri"/>
                <a:cs typeface="Calibri"/>
                <a:sym typeface="Calibri"/>
              </a:rPr>
              <a:t>Read the 180-page application and exhibits</a:t>
            </a:r>
            <a:endParaRPr sz="1200">
              <a:solidFill>
                <a:schemeClr val="dk1"/>
              </a:solidFill>
              <a:latin typeface="Calibri"/>
              <a:ea typeface="Calibri"/>
              <a:cs typeface="Calibri"/>
              <a:sym typeface="Calibri"/>
            </a:endParaRPr>
          </a:p>
        </p:txBody>
      </p:sp>
      <p:sp>
        <p:nvSpPr>
          <p:cNvPr id="347" name="Google Shape;347;p17"/>
          <p:cNvSpPr/>
          <p:nvPr/>
        </p:nvSpPr>
        <p:spPr>
          <a:xfrm>
            <a:off x="10469880" y="2103120"/>
            <a:ext cx="1005840" cy="4572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2D8CFF"/>
              </a:buClr>
              <a:buSzPts val="1200"/>
              <a:buFont typeface="Calibri"/>
              <a:buNone/>
            </a:pPr>
            <a:r>
              <a:rPr b="1" lang="en-US" sz="1200">
                <a:solidFill>
                  <a:srgbClr val="2D8CFF"/>
                </a:solidFill>
                <a:latin typeface="Calibri"/>
                <a:ea typeface="Calibri"/>
                <a:cs typeface="Calibri"/>
                <a:sym typeface="Calibri"/>
              </a:rPr>
              <a:t>10 min</a:t>
            </a:r>
            <a:endParaRPr sz="1200">
              <a:solidFill>
                <a:schemeClr val="dk1"/>
              </a:solidFill>
              <a:latin typeface="Calibri"/>
              <a:ea typeface="Calibri"/>
              <a:cs typeface="Calibri"/>
              <a:sym typeface="Calibri"/>
            </a:endParaRPr>
          </a:p>
        </p:txBody>
      </p:sp>
      <p:sp>
        <p:nvSpPr>
          <p:cNvPr id="348" name="Google Shape;348;p17"/>
          <p:cNvSpPr/>
          <p:nvPr/>
        </p:nvSpPr>
        <p:spPr>
          <a:xfrm>
            <a:off x="6510528" y="2670048"/>
            <a:ext cx="3931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3E0F2"/>
              </a:buClr>
              <a:buSzPts val="1200"/>
              <a:buFont typeface="Calibri"/>
              <a:buNone/>
            </a:pPr>
            <a:r>
              <a:rPr lang="en-US" sz="1200">
                <a:solidFill>
                  <a:srgbClr val="D3E0F2"/>
                </a:solidFill>
                <a:latin typeface="Calibri"/>
                <a:ea typeface="Calibri"/>
                <a:cs typeface="Calibri"/>
                <a:sym typeface="Calibri"/>
              </a:rPr>
              <a:t>Trace and verify authorities</a:t>
            </a:r>
            <a:endParaRPr sz="1200">
              <a:solidFill>
                <a:schemeClr val="dk1"/>
              </a:solidFill>
              <a:latin typeface="Calibri"/>
              <a:ea typeface="Calibri"/>
              <a:cs typeface="Calibri"/>
              <a:sym typeface="Calibri"/>
            </a:endParaRPr>
          </a:p>
        </p:txBody>
      </p:sp>
      <p:sp>
        <p:nvSpPr>
          <p:cNvPr id="349" name="Google Shape;349;p17"/>
          <p:cNvSpPr/>
          <p:nvPr/>
        </p:nvSpPr>
        <p:spPr>
          <a:xfrm>
            <a:off x="10469880" y="2670048"/>
            <a:ext cx="1005840" cy="4572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2D8CFF"/>
              </a:buClr>
              <a:buSzPts val="1200"/>
              <a:buFont typeface="Calibri"/>
              <a:buNone/>
            </a:pPr>
            <a:r>
              <a:rPr b="1" lang="en-US" sz="1200">
                <a:solidFill>
                  <a:srgbClr val="2D8CFF"/>
                </a:solidFill>
                <a:latin typeface="Calibri"/>
                <a:ea typeface="Calibri"/>
                <a:cs typeface="Calibri"/>
                <a:sym typeface="Calibri"/>
              </a:rPr>
              <a:t>5 min</a:t>
            </a:r>
            <a:endParaRPr sz="1200">
              <a:solidFill>
                <a:schemeClr val="dk1"/>
              </a:solidFill>
              <a:latin typeface="Calibri"/>
              <a:ea typeface="Calibri"/>
              <a:cs typeface="Calibri"/>
              <a:sym typeface="Calibri"/>
            </a:endParaRPr>
          </a:p>
        </p:txBody>
      </p:sp>
      <p:sp>
        <p:nvSpPr>
          <p:cNvPr id="350" name="Google Shape;350;p17"/>
          <p:cNvSpPr/>
          <p:nvPr/>
        </p:nvSpPr>
        <p:spPr>
          <a:xfrm>
            <a:off x="6510528" y="3236976"/>
            <a:ext cx="3931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3E0F2"/>
              </a:buClr>
              <a:buSzPts val="1200"/>
              <a:buFont typeface="Calibri"/>
              <a:buNone/>
            </a:pPr>
            <a:r>
              <a:rPr lang="en-US" sz="1200">
                <a:solidFill>
                  <a:srgbClr val="D3E0F2"/>
                </a:solidFill>
                <a:latin typeface="Calibri"/>
                <a:ea typeface="Calibri"/>
                <a:cs typeface="Calibri"/>
                <a:sym typeface="Calibri"/>
              </a:rPr>
              <a:t>Draft chronology and issue list</a:t>
            </a:r>
            <a:endParaRPr sz="1200">
              <a:solidFill>
                <a:schemeClr val="dk1"/>
              </a:solidFill>
              <a:latin typeface="Calibri"/>
              <a:ea typeface="Calibri"/>
              <a:cs typeface="Calibri"/>
              <a:sym typeface="Calibri"/>
            </a:endParaRPr>
          </a:p>
        </p:txBody>
      </p:sp>
      <p:sp>
        <p:nvSpPr>
          <p:cNvPr id="351" name="Google Shape;351;p17"/>
          <p:cNvSpPr/>
          <p:nvPr/>
        </p:nvSpPr>
        <p:spPr>
          <a:xfrm>
            <a:off x="10469880" y="3236976"/>
            <a:ext cx="1005840" cy="4572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2D8CFF"/>
              </a:buClr>
              <a:buSzPts val="1200"/>
              <a:buFont typeface="Calibri"/>
              <a:buNone/>
            </a:pPr>
            <a:r>
              <a:rPr b="1" lang="en-US" sz="1200">
                <a:solidFill>
                  <a:srgbClr val="2D8CFF"/>
                </a:solidFill>
                <a:latin typeface="Calibri"/>
                <a:ea typeface="Calibri"/>
                <a:cs typeface="Calibri"/>
                <a:sym typeface="Calibri"/>
              </a:rPr>
              <a:t>5 min</a:t>
            </a:r>
            <a:endParaRPr sz="1200">
              <a:solidFill>
                <a:schemeClr val="dk1"/>
              </a:solidFill>
              <a:latin typeface="Calibri"/>
              <a:ea typeface="Calibri"/>
              <a:cs typeface="Calibri"/>
              <a:sym typeface="Calibri"/>
            </a:endParaRPr>
          </a:p>
        </p:txBody>
      </p:sp>
      <p:sp>
        <p:nvSpPr>
          <p:cNvPr id="352" name="Google Shape;352;p17"/>
          <p:cNvSpPr/>
          <p:nvPr/>
        </p:nvSpPr>
        <p:spPr>
          <a:xfrm>
            <a:off x="6510528" y="3803904"/>
            <a:ext cx="3931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3E0F2"/>
              </a:buClr>
              <a:buSzPts val="1200"/>
              <a:buFont typeface="Calibri"/>
              <a:buNone/>
            </a:pPr>
            <a:r>
              <a:rPr lang="en-US" sz="1200">
                <a:solidFill>
                  <a:srgbClr val="D3E0F2"/>
                </a:solidFill>
                <a:latin typeface="Calibri"/>
                <a:ea typeface="Calibri"/>
                <a:cs typeface="Calibri"/>
                <a:sym typeface="Calibri"/>
              </a:rPr>
              <a:t>Compose the ruling</a:t>
            </a:r>
            <a:endParaRPr sz="1200">
              <a:solidFill>
                <a:schemeClr val="dk1"/>
              </a:solidFill>
              <a:latin typeface="Calibri"/>
              <a:ea typeface="Calibri"/>
              <a:cs typeface="Calibri"/>
              <a:sym typeface="Calibri"/>
            </a:endParaRPr>
          </a:p>
        </p:txBody>
      </p:sp>
      <p:sp>
        <p:nvSpPr>
          <p:cNvPr id="353" name="Google Shape;353;p17"/>
          <p:cNvSpPr/>
          <p:nvPr/>
        </p:nvSpPr>
        <p:spPr>
          <a:xfrm>
            <a:off x="10469880" y="3803904"/>
            <a:ext cx="1005840" cy="4572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2D8CFF"/>
              </a:buClr>
              <a:buSzPts val="1200"/>
              <a:buFont typeface="Calibri"/>
              <a:buNone/>
            </a:pPr>
            <a:r>
              <a:rPr b="1" lang="en-US" sz="1200">
                <a:solidFill>
                  <a:srgbClr val="2D8CFF"/>
                </a:solidFill>
                <a:latin typeface="Calibri"/>
                <a:ea typeface="Calibri"/>
                <a:cs typeface="Calibri"/>
                <a:sym typeface="Calibri"/>
              </a:rPr>
              <a:t>5 min</a:t>
            </a:r>
            <a:endParaRPr sz="1200">
              <a:solidFill>
                <a:schemeClr val="dk1"/>
              </a:solidFill>
              <a:latin typeface="Calibri"/>
              <a:ea typeface="Calibri"/>
              <a:cs typeface="Calibri"/>
              <a:sym typeface="Calibri"/>
            </a:endParaRPr>
          </a:p>
        </p:txBody>
      </p:sp>
      <p:sp>
        <p:nvSpPr>
          <p:cNvPr id="354" name="Google Shape;354;p17"/>
          <p:cNvSpPr/>
          <p:nvPr/>
        </p:nvSpPr>
        <p:spPr>
          <a:xfrm>
            <a:off x="6510528" y="4370832"/>
            <a:ext cx="39319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3E0F2"/>
              </a:buClr>
              <a:buSzPts val="1200"/>
              <a:buFont typeface="Calibri"/>
              <a:buNone/>
            </a:pPr>
            <a:r>
              <a:rPr lang="en-US" sz="1200">
                <a:solidFill>
                  <a:srgbClr val="D3E0F2"/>
                </a:solidFill>
                <a:latin typeface="Calibri"/>
                <a:ea typeface="Calibri"/>
                <a:cs typeface="Calibri"/>
                <a:sym typeface="Calibri"/>
              </a:rPr>
              <a:t>Manual review</a:t>
            </a:r>
            <a:endParaRPr sz="1200">
              <a:solidFill>
                <a:schemeClr val="dk1"/>
              </a:solidFill>
              <a:latin typeface="Calibri"/>
              <a:ea typeface="Calibri"/>
              <a:cs typeface="Calibri"/>
              <a:sym typeface="Calibri"/>
            </a:endParaRPr>
          </a:p>
        </p:txBody>
      </p:sp>
      <p:sp>
        <p:nvSpPr>
          <p:cNvPr id="355" name="Google Shape;355;p17"/>
          <p:cNvSpPr/>
          <p:nvPr/>
        </p:nvSpPr>
        <p:spPr>
          <a:xfrm>
            <a:off x="10469880" y="4370832"/>
            <a:ext cx="1005840" cy="4572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2D8CFF"/>
              </a:buClr>
              <a:buSzPts val="1200"/>
              <a:buFont typeface="Calibri"/>
              <a:buNone/>
            </a:pPr>
            <a:r>
              <a:rPr b="1" lang="en-US" sz="1200">
                <a:solidFill>
                  <a:srgbClr val="2D8CFF"/>
                </a:solidFill>
                <a:latin typeface="Calibri"/>
                <a:ea typeface="Calibri"/>
                <a:cs typeface="Calibri"/>
                <a:sym typeface="Calibri"/>
              </a:rPr>
              <a:t>20 min</a:t>
            </a:r>
            <a:endParaRPr sz="1200">
              <a:solidFill>
                <a:schemeClr val="dk1"/>
              </a:solidFill>
              <a:latin typeface="Calibri"/>
              <a:ea typeface="Calibri"/>
              <a:cs typeface="Calibri"/>
              <a:sym typeface="Calibri"/>
            </a:endParaRPr>
          </a:p>
        </p:txBody>
      </p:sp>
      <p:sp>
        <p:nvSpPr>
          <p:cNvPr id="356" name="Google Shape;356;p17"/>
          <p:cNvSpPr/>
          <p:nvPr/>
        </p:nvSpPr>
        <p:spPr>
          <a:xfrm>
            <a:off x="6510528" y="4974336"/>
            <a:ext cx="4892040" cy="18288"/>
          </a:xfrm>
          <a:prstGeom prst="rect">
            <a:avLst/>
          </a:prstGeom>
          <a:solidFill>
            <a:srgbClr val="3A6B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7"/>
          <p:cNvSpPr/>
          <p:nvPr/>
        </p:nvSpPr>
        <p:spPr>
          <a:xfrm>
            <a:off x="6510528" y="5084064"/>
            <a:ext cx="484632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2300"/>
              <a:buFont typeface="Cambria"/>
              <a:buNone/>
            </a:pPr>
            <a:r>
              <a:rPr b="1" lang="en-US" sz="2300">
                <a:solidFill>
                  <a:srgbClr val="FFFFFF"/>
                </a:solidFill>
                <a:latin typeface="Cambria"/>
                <a:ea typeface="Cambria"/>
                <a:cs typeface="Cambria"/>
                <a:sym typeface="Cambria"/>
              </a:rPr>
              <a:t>Roughly 45 minutes</a:t>
            </a:r>
            <a:r>
              <a:rPr b="1" i="1" lang="en-US" sz="1500">
                <a:solidFill>
                  <a:srgbClr val="D7A93F"/>
                </a:solidFill>
                <a:latin typeface="Cambria"/>
                <a:ea typeface="Cambria"/>
                <a:cs typeface="Cambria"/>
                <a:sym typeface="Cambria"/>
              </a:rPr>
              <a:t> — and a better ruling</a:t>
            </a:r>
            <a:endParaRPr sz="2300">
              <a:solidFill>
                <a:schemeClr val="dk1"/>
              </a:solidFill>
              <a:latin typeface="Calibri"/>
              <a:ea typeface="Calibri"/>
              <a:cs typeface="Calibri"/>
              <a:sym typeface="Calibri"/>
            </a:endParaRPr>
          </a:p>
        </p:txBody>
      </p:sp>
      <p:sp>
        <p:nvSpPr>
          <p:cNvPr id="358" name="Google Shape;358;p17"/>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359" name="Google Shape;359;p17"/>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20</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364" name="Shape 364"/>
        <p:cNvGrpSpPr/>
        <p:nvPr/>
      </p:nvGrpSpPr>
      <p:grpSpPr>
        <a:xfrm>
          <a:off x="0" y="0"/>
          <a:ext cx="0" cy="0"/>
          <a:chOff x="0" y="0"/>
          <a:chExt cx="0" cy="0"/>
        </a:xfrm>
      </p:grpSpPr>
      <p:sp>
        <p:nvSpPr>
          <p:cNvPr id="365" name="Google Shape;365;p18"/>
          <p:cNvSpPr/>
          <p:nvPr/>
        </p:nvSpPr>
        <p:spPr>
          <a:xfrm>
            <a:off x="8321040" y="914400"/>
            <a:ext cx="5120640" cy="5120640"/>
          </a:xfrm>
          <a:prstGeom prst="ellipse">
            <a:avLst/>
          </a:prstGeom>
          <a:solidFill>
            <a:srgbClr val="1466D6">
              <a:alpha val="12157"/>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8"/>
          <p:cNvSpPr/>
          <p:nvPr/>
        </p:nvSpPr>
        <p:spPr>
          <a:xfrm>
            <a:off x="685800" y="1417320"/>
            <a:ext cx="2743200" cy="137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D6B"/>
              </a:buClr>
              <a:buSzPts val="9600"/>
              <a:buFont typeface="Cambria"/>
              <a:buNone/>
            </a:pPr>
            <a:r>
              <a:rPr b="1" lang="en-US" sz="9600">
                <a:solidFill>
                  <a:srgbClr val="1E3D6B"/>
                </a:solidFill>
                <a:latin typeface="Cambria"/>
                <a:ea typeface="Cambria"/>
                <a:cs typeface="Cambria"/>
                <a:sym typeface="Cambria"/>
              </a:rPr>
              <a:t>05</a:t>
            </a:r>
            <a:endParaRPr sz="9600">
              <a:solidFill>
                <a:schemeClr val="dk1"/>
              </a:solidFill>
              <a:latin typeface="Calibri"/>
              <a:ea typeface="Calibri"/>
              <a:cs typeface="Calibri"/>
              <a:sym typeface="Calibri"/>
            </a:endParaRPr>
          </a:p>
        </p:txBody>
      </p:sp>
      <p:sp>
        <p:nvSpPr>
          <p:cNvPr id="367" name="Google Shape;367;p18"/>
          <p:cNvSpPr/>
          <p:nvPr/>
        </p:nvSpPr>
        <p:spPr>
          <a:xfrm>
            <a:off x="749808" y="2788920"/>
            <a:ext cx="8229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150"/>
              <a:buFont typeface="Calibri"/>
              <a:buNone/>
            </a:pPr>
            <a:r>
              <a:rPr b="1" lang="en-US" sz="1150">
                <a:solidFill>
                  <a:srgbClr val="D7A93F"/>
                </a:solidFill>
                <a:latin typeface="Calibri"/>
                <a:ea typeface="Calibri"/>
                <a:cs typeface="Calibri"/>
                <a:sym typeface="Calibri"/>
              </a:rPr>
              <a:t>QUESTION FIVE</a:t>
            </a:r>
            <a:endParaRPr sz="1150">
              <a:solidFill>
                <a:schemeClr val="dk1"/>
              </a:solidFill>
              <a:latin typeface="Calibri"/>
              <a:ea typeface="Calibri"/>
              <a:cs typeface="Calibri"/>
              <a:sym typeface="Calibri"/>
            </a:endParaRPr>
          </a:p>
        </p:txBody>
      </p:sp>
      <p:sp>
        <p:nvSpPr>
          <p:cNvPr id="368" name="Google Shape;368;p18"/>
          <p:cNvSpPr/>
          <p:nvPr/>
        </p:nvSpPr>
        <p:spPr>
          <a:xfrm>
            <a:off x="713232" y="3127248"/>
            <a:ext cx="9326880" cy="1097280"/>
          </a:xfrm>
          <a:prstGeom prst="rect">
            <a:avLst/>
          </a:prstGeom>
          <a:noFill/>
          <a:ln>
            <a:noFill/>
          </a:ln>
        </p:spPr>
        <p:txBody>
          <a:bodyPr anchorCtr="0" anchor="ctr" bIns="0" lIns="0" spcFirstLastPara="1" rIns="0" wrap="square" tIns="0">
            <a:noAutofit/>
          </a:bodyPr>
          <a:lstStyle/>
          <a:p>
            <a:pPr indent="0" lvl="0" marL="0" marR="0" rtl="0" algn="l">
              <a:lnSpc>
                <a:spcPct val="110526"/>
              </a:lnSpc>
              <a:spcBef>
                <a:spcPts val="0"/>
              </a:spcBef>
              <a:spcAft>
                <a:spcPts val="0"/>
              </a:spcAft>
              <a:buClr>
                <a:srgbClr val="FFFFFF"/>
              </a:buClr>
              <a:buSzPts val="3800"/>
              <a:buFont typeface="Cambria"/>
              <a:buNone/>
            </a:pPr>
            <a:r>
              <a:rPr b="1" lang="en-US" sz="3800">
                <a:solidFill>
                  <a:srgbClr val="FFFFFF"/>
                </a:solidFill>
                <a:latin typeface="Cambria"/>
                <a:ea typeface="Cambria"/>
                <a:cs typeface="Cambria"/>
                <a:sym typeface="Cambria"/>
              </a:rPr>
              <a:t>What are the risks?</a:t>
            </a:r>
            <a:endParaRPr sz="3800">
              <a:solidFill>
                <a:schemeClr val="dk1"/>
              </a:solidFill>
              <a:latin typeface="Calibri"/>
              <a:ea typeface="Calibri"/>
              <a:cs typeface="Calibri"/>
              <a:sym typeface="Calibri"/>
            </a:endParaRPr>
          </a:p>
        </p:txBody>
      </p:sp>
      <p:sp>
        <p:nvSpPr>
          <p:cNvPr id="369" name="Google Shape;369;p18"/>
          <p:cNvSpPr/>
          <p:nvPr/>
        </p:nvSpPr>
        <p:spPr>
          <a:xfrm>
            <a:off x="731520" y="4315968"/>
            <a:ext cx="8595360" cy="54864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C00000"/>
              </a:buClr>
              <a:buSzPts val="2000"/>
              <a:buFont typeface="Calibri"/>
              <a:buNone/>
            </a:pPr>
            <a:r>
              <a:rPr i="1" lang="en-US" sz="2000">
                <a:solidFill>
                  <a:srgbClr val="C00000"/>
                </a:solidFill>
                <a:latin typeface="Calibri"/>
                <a:ea typeface="Calibri"/>
                <a:cs typeface="Calibri"/>
                <a:sym typeface="Calibri"/>
              </a:rPr>
              <a:t>BLIND USAGE OF AI</a:t>
            </a:r>
            <a:endParaRPr sz="2000">
              <a:solidFill>
                <a:srgbClr val="C00000"/>
              </a:solidFill>
              <a:latin typeface="Calibri"/>
              <a:ea typeface="Calibri"/>
              <a:cs typeface="Calibri"/>
              <a:sym typeface="Calibri"/>
            </a:endParaRPr>
          </a:p>
        </p:txBody>
      </p:sp>
      <p:sp>
        <p:nvSpPr>
          <p:cNvPr id="370" name="Google Shape;370;p18"/>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371" name="Google Shape;371;p18"/>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21</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6FC"/>
        </a:solidFill>
      </p:bgPr>
    </p:bg>
    <p:spTree>
      <p:nvGrpSpPr>
        <p:cNvPr id="376" name="Shape 376"/>
        <p:cNvGrpSpPr/>
        <p:nvPr/>
      </p:nvGrpSpPr>
      <p:grpSpPr>
        <a:xfrm>
          <a:off x="0" y="0"/>
          <a:ext cx="0" cy="0"/>
          <a:chOff x="0" y="0"/>
          <a:chExt cx="0" cy="0"/>
        </a:xfrm>
      </p:grpSpPr>
      <p:sp>
        <p:nvSpPr>
          <p:cNvPr id="377" name="Google Shape;377;p19"/>
          <p:cNvSpPr/>
          <p:nvPr/>
        </p:nvSpPr>
        <p:spPr>
          <a:xfrm>
            <a:off x="502920" y="475488"/>
            <a:ext cx="10515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66D6"/>
              </a:buClr>
              <a:buSzPts val="1100"/>
              <a:buFont typeface="Calibri"/>
              <a:buNone/>
            </a:pPr>
            <a:r>
              <a:rPr b="1" lang="en-US" sz="1100">
                <a:solidFill>
                  <a:srgbClr val="1466D6"/>
                </a:solidFill>
                <a:latin typeface="Calibri"/>
                <a:ea typeface="Calibri"/>
                <a:cs typeface="Calibri"/>
                <a:sym typeface="Calibri"/>
              </a:rPr>
              <a:t>THE SINGLE GREATEST DANGER</a:t>
            </a:r>
            <a:endParaRPr sz="1100">
              <a:solidFill>
                <a:schemeClr val="dk1"/>
              </a:solidFill>
              <a:latin typeface="Calibri"/>
              <a:ea typeface="Calibri"/>
              <a:cs typeface="Calibri"/>
              <a:sym typeface="Calibri"/>
            </a:endParaRPr>
          </a:p>
        </p:txBody>
      </p:sp>
      <p:sp>
        <p:nvSpPr>
          <p:cNvPr id="378" name="Google Shape;378;p19"/>
          <p:cNvSpPr/>
          <p:nvPr/>
        </p:nvSpPr>
        <p:spPr>
          <a:xfrm>
            <a:off x="475488" y="786384"/>
            <a:ext cx="10972800" cy="777240"/>
          </a:xfrm>
          <a:prstGeom prst="rect">
            <a:avLst/>
          </a:prstGeom>
          <a:noFill/>
          <a:ln>
            <a:noFill/>
          </a:ln>
        </p:spPr>
        <p:txBody>
          <a:bodyPr anchorCtr="0" anchor="ctr" bIns="0" lIns="0" spcFirstLastPara="1" rIns="0" wrap="square" tIns="0">
            <a:noAutofit/>
          </a:bodyPr>
          <a:lstStyle/>
          <a:p>
            <a:pPr indent="0" lvl="0" marL="0" marR="0" rtl="0" algn="l">
              <a:lnSpc>
                <a:spcPct val="103030"/>
              </a:lnSpc>
              <a:spcBef>
                <a:spcPts val="0"/>
              </a:spcBef>
              <a:spcAft>
                <a:spcPts val="0"/>
              </a:spcAft>
              <a:buClr>
                <a:srgbClr val="0B1B33"/>
              </a:buClr>
              <a:buSzPts val="3300"/>
              <a:buFont typeface="Cambria"/>
              <a:buNone/>
            </a:pPr>
            <a:r>
              <a:rPr b="1" lang="en-US" sz="3300">
                <a:solidFill>
                  <a:srgbClr val="0B1B33"/>
                </a:solidFill>
                <a:latin typeface="Cambria"/>
                <a:ea typeface="Cambria"/>
                <a:cs typeface="Cambria"/>
                <a:sym typeface="Cambria"/>
              </a:rPr>
              <a:t>Fabricated authority — and it is accelerating.</a:t>
            </a:r>
            <a:endParaRPr sz="3300">
              <a:solidFill>
                <a:schemeClr val="dk1"/>
              </a:solidFill>
              <a:latin typeface="Calibri"/>
              <a:ea typeface="Calibri"/>
              <a:cs typeface="Calibri"/>
              <a:sym typeface="Calibri"/>
            </a:endParaRPr>
          </a:p>
        </p:txBody>
      </p:sp>
      <p:graphicFrame>
        <p:nvGraphicFramePr>
          <p:cNvPr id="379" name="Google Shape;379;p19"/>
          <p:cNvGraphicFramePr/>
          <p:nvPr/>
        </p:nvGraphicFramePr>
        <p:xfrm>
          <a:off x="502920" y="1536192"/>
          <a:ext cx="6858000" cy="3931920"/>
        </p:xfrm>
        <a:graphic>
          <a:graphicData uri="http://schemas.openxmlformats.org/drawingml/2006/chart">
            <c:chart r:id="rId3"/>
          </a:graphicData>
        </a:graphic>
      </p:graphicFrame>
      <p:sp>
        <p:nvSpPr>
          <p:cNvPr id="380" name="Google Shape;380;p19"/>
          <p:cNvSpPr/>
          <p:nvPr/>
        </p:nvSpPr>
        <p:spPr>
          <a:xfrm>
            <a:off x="7635240" y="1536192"/>
            <a:ext cx="4023360" cy="3931920"/>
          </a:xfrm>
          <a:prstGeom prst="roundRect">
            <a:avLst>
              <a:gd fmla="val 2558" name="adj"/>
            </a:avLst>
          </a:prstGeom>
          <a:solidFill>
            <a:srgbClr val="0B1B33"/>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9"/>
          <p:cNvSpPr/>
          <p:nvPr/>
        </p:nvSpPr>
        <p:spPr>
          <a:xfrm>
            <a:off x="7882128" y="1719072"/>
            <a:ext cx="3566160" cy="32918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700"/>
              <a:buFont typeface="Cambria"/>
              <a:buNone/>
            </a:pPr>
            <a:r>
              <a:rPr b="1" lang="en-US" sz="1700">
                <a:solidFill>
                  <a:srgbClr val="D7A93F"/>
                </a:solidFill>
                <a:latin typeface="Cambria"/>
                <a:ea typeface="Cambria"/>
                <a:cs typeface="Cambria"/>
                <a:sym typeface="Cambria"/>
              </a:rPr>
              <a:t>What a hallucination is</a:t>
            </a:r>
            <a:endParaRPr sz="1700">
              <a:solidFill>
                <a:schemeClr val="dk1"/>
              </a:solidFill>
              <a:latin typeface="Calibri"/>
              <a:ea typeface="Calibri"/>
              <a:cs typeface="Calibri"/>
              <a:sym typeface="Calibri"/>
            </a:endParaRPr>
          </a:p>
        </p:txBody>
      </p:sp>
      <p:sp>
        <p:nvSpPr>
          <p:cNvPr id="382" name="Google Shape;382;p19"/>
          <p:cNvSpPr/>
          <p:nvPr/>
        </p:nvSpPr>
        <p:spPr>
          <a:xfrm>
            <a:off x="7882128" y="2103120"/>
            <a:ext cx="3566160" cy="118872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D3E0F2"/>
              </a:buClr>
              <a:buSzPts val="1200"/>
              <a:buFont typeface="Calibri"/>
              <a:buNone/>
            </a:pPr>
            <a:r>
              <a:rPr lang="en-US" sz="1200">
                <a:solidFill>
                  <a:srgbClr val="D3E0F2"/>
                </a:solidFill>
                <a:latin typeface="Calibri"/>
                <a:ea typeface="Calibri"/>
                <a:cs typeface="Calibri"/>
                <a:sym typeface="Calibri"/>
              </a:rPr>
              <a:t>The machine generates a case name, a citation, a court, a year and a quotation — all correctly formatted, all entirely fictitious. It does not know it is lying. It has no concept of lying. It is completing a pattern.</a:t>
            </a:r>
            <a:endParaRPr sz="1200">
              <a:solidFill>
                <a:schemeClr val="dk1"/>
              </a:solidFill>
              <a:latin typeface="Calibri"/>
              <a:ea typeface="Calibri"/>
              <a:cs typeface="Calibri"/>
              <a:sym typeface="Calibri"/>
            </a:endParaRPr>
          </a:p>
        </p:txBody>
      </p:sp>
      <p:sp>
        <p:nvSpPr>
          <p:cNvPr id="383" name="Google Shape;383;p19"/>
          <p:cNvSpPr/>
          <p:nvPr/>
        </p:nvSpPr>
        <p:spPr>
          <a:xfrm>
            <a:off x="7882128" y="3346704"/>
            <a:ext cx="3520440" cy="18288"/>
          </a:xfrm>
          <a:prstGeom prst="rect">
            <a:avLst/>
          </a:prstGeom>
          <a:solidFill>
            <a:srgbClr val="2C4E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9"/>
          <p:cNvSpPr/>
          <p:nvPr/>
        </p:nvSpPr>
        <p:spPr>
          <a:xfrm>
            <a:off x="7882128" y="3474720"/>
            <a:ext cx="356616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0564F"/>
              </a:buClr>
              <a:buSzPts val="3000"/>
              <a:buFont typeface="Cambria"/>
              <a:buNone/>
            </a:pPr>
            <a:r>
              <a:rPr b="1" lang="en-US" sz="3000">
                <a:solidFill>
                  <a:srgbClr val="E0564F"/>
                </a:solidFill>
                <a:latin typeface="Cambria"/>
                <a:ea typeface="Cambria"/>
                <a:cs typeface="Cambria"/>
                <a:sym typeface="Cambria"/>
              </a:rPr>
              <a:t>17% – 34%</a:t>
            </a:r>
            <a:endParaRPr sz="3000">
              <a:solidFill>
                <a:schemeClr val="dk1"/>
              </a:solidFill>
              <a:latin typeface="Calibri"/>
              <a:ea typeface="Calibri"/>
              <a:cs typeface="Calibri"/>
              <a:sym typeface="Calibri"/>
            </a:endParaRPr>
          </a:p>
        </p:txBody>
      </p:sp>
      <p:sp>
        <p:nvSpPr>
          <p:cNvPr id="385" name="Google Shape;385;p19"/>
          <p:cNvSpPr/>
          <p:nvPr/>
        </p:nvSpPr>
        <p:spPr>
          <a:xfrm>
            <a:off x="7882128" y="4059936"/>
            <a:ext cx="3566160" cy="1005840"/>
          </a:xfrm>
          <a:prstGeom prst="rect">
            <a:avLst/>
          </a:prstGeom>
          <a:noFill/>
          <a:ln>
            <a:noFill/>
          </a:ln>
        </p:spPr>
        <p:txBody>
          <a:bodyPr anchorCtr="0" anchor="t" bIns="0" lIns="0" spcFirstLastPara="1" rIns="0" wrap="square" tIns="0">
            <a:noAutofit/>
          </a:bodyPr>
          <a:lstStyle/>
          <a:p>
            <a:pPr indent="0" lvl="0" marL="0" marR="0" rtl="0" algn="l">
              <a:lnSpc>
                <a:spcPct val="139130"/>
              </a:lnSpc>
              <a:spcBef>
                <a:spcPts val="0"/>
              </a:spcBef>
              <a:spcAft>
                <a:spcPts val="0"/>
              </a:spcAft>
              <a:buClr>
                <a:srgbClr val="C8D8EE"/>
              </a:buClr>
              <a:buSzPts val="1150"/>
              <a:buFont typeface="Calibri"/>
              <a:buNone/>
            </a:pPr>
            <a:r>
              <a:rPr lang="en-US" sz="1150">
                <a:solidFill>
                  <a:srgbClr val="C8D8EE"/>
                </a:solidFill>
                <a:latin typeface="Calibri"/>
                <a:ea typeface="Calibri"/>
                <a:cs typeface="Calibri"/>
                <a:sym typeface="Calibri"/>
              </a:rPr>
              <a:t>Error rate found by Stanford researchers even in paid, purpose-built legal research tools. The premium product is not a defence. Verification is.</a:t>
            </a:r>
            <a:endParaRPr sz="1150">
              <a:solidFill>
                <a:schemeClr val="dk1"/>
              </a:solidFill>
              <a:latin typeface="Calibri"/>
              <a:ea typeface="Calibri"/>
              <a:cs typeface="Calibri"/>
              <a:sym typeface="Calibri"/>
            </a:endParaRPr>
          </a:p>
        </p:txBody>
      </p:sp>
      <p:sp>
        <p:nvSpPr>
          <p:cNvPr id="386" name="Google Shape;386;p19"/>
          <p:cNvSpPr/>
          <p:nvPr/>
        </p:nvSpPr>
        <p:spPr>
          <a:xfrm>
            <a:off x="548640" y="5596128"/>
            <a:ext cx="68580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FA3C2"/>
              </a:buClr>
              <a:buSzPts val="900"/>
              <a:buFont typeface="Calibri"/>
              <a:buNone/>
            </a:pPr>
            <a:r>
              <a:rPr i="1" lang="en-US" sz="900">
                <a:solidFill>
                  <a:srgbClr val="8FA3C2"/>
                </a:solidFill>
                <a:latin typeface="Calibri"/>
                <a:ea typeface="Calibri"/>
                <a:cs typeface="Calibri"/>
                <a:sym typeface="Calibri"/>
              </a:rPr>
              <a:t>Source: AI Hallucination Cases database (Damien Charlotin); Stanford RegLab.</a:t>
            </a:r>
            <a:endParaRPr sz="900">
              <a:solidFill>
                <a:schemeClr val="dk1"/>
              </a:solidFill>
              <a:latin typeface="Calibri"/>
              <a:ea typeface="Calibri"/>
              <a:cs typeface="Calibri"/>
              <a:sym typeface="Calibri"/>
            </a:endParaRPr>
          </a:p>
        </p:txBody>
      </p:sp>
      <p:sp>
        <p:nvSpPr>
          <p:cNvPr id="387" name="Google Shape;387;p19"/>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FA3C2"/>
              </a:buClr>
              <a:buSzPts val="900"/>
              <a:buFont typeface="Calibri"/>
              <a:buNone/>
            </a:pPr>
            <a:r>
              <a:rPr lang="en-US" sz="900">
                <a:solidFill>
                  <a:srgbClr val="8FA3C2"/>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388" name="Google Shape;388;p19"/>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8FA3C2"/>
              </a:buClr>
              <a:buSzPts val="1000"/>
              <a:buFont typeface="Calibri"/>
              <a:buNone/>
            </a:pPr>
            <a:r>
              <a:rPr b="1" lang="en-US" sz="1000">
                <a:solidFill>
                  <a:srgbClr val="8FA3C2"/>
                </a:solidFill>
                <a:latin typeface="Calibri"/>
                <a:ea typeface="Calibri"/>
                <a:cs typeface="Calibri"/>
                <a:sym typeface="Calibri"/>
              </a:rPr>
              <a:t>22</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6FC"/>
        </a:solidFill>
      </p:bgPr>
    </p:bg>
    <p:spTree>
      <p:nvGrpSpPr>
        <p:cNvPr id="29" name="Shape 29"/>
        <p:cNvGrpSpPr/>
        <p:nvPr/>
      </p:nvGrpSpPr>
      <p:grpSpPr>
        <a:xfrm>
          <a:off x="0" y="0"/>
          <a:ext cx="0" cy="0"/>
          <a:chOff x="0" y="0"/>
          <a:chExt cx="0" cy="0"/>
        </a:xfrm>
      </p:grpSpPr>
      <p:sp>
        <p:nvSpPr>
          <p:cNvPr id="30" name="Google Shape;30;p2"/>
          <p:cNvSpPr txBox="1"/>
          <p:nvPr/>
        </p:nvSpPr>
        <p:spPr>
          <a:xfrm>
            <a:off x="0" y="0"/>
            <a:ext cx="11442600" cy="674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7100" u="sng">
                <a:solidFill>
                  <a:schemeClr val="dk1"/>
                </a:solidFill>
              </a:rPr>
              <a:t>THE MODERATOR SHOULD CONTACT THE MANAGEMENT OF IIAR</a:t>
            </a:r>
            <a:endParaRPr sz="7100" u="sng">
              <a:solidFill>
                <a:schemeClr val="dk1"/>
              </a:solidFill>
            </a:endParaRPr>
          </a:p>
          <a:p>
            <a:pPr indent="0" lvl="0" marL="0" rtl="0" algn="ctr">
              <a:spcBef>
                <a:spcPts val="0"/>
              </a:spcBef>
              <a:spcAft>
                <a:spcPts val="0"/>
              </a:spcAft>
              <a:buNone/>
            </a:pPr>
            <a:r>
              <a:t/>
            </a:r>
            <a:endParaRPr sz="7100" u="sng">
              <a:solidFill>
                <a:schemeClr val="dk1"/>
              </a:solidFill>
            </a:endParaRPr>
          </a:p>
          <a:p>
            <a:pPr indent="0" lvl="0" marL="0" rtl="0" algn="ctr">
              <a:spcBef>
                <a:spcPts val="0"/>
              </a:spcBef>
              <a:spcAft>
                <a:spcPts val="0"/>
              </a:spcAft>
              <a:buNone/>
            </a:pPr>
            <a:r>
              <a:t/>
            </a:r>
            <a:endParaRPr sz="7100" u="sng">
              <a:solidFill>
                <a:schemeClr val="dk1"/>
              </a:solidFill>
            </a:endParaRPr>
          </a:p>
          <a:p>
            <a:pPr indent="0" lvl="0" marL="0" rtl="0" algn="ctr">
              <a:spcBef>
                <a:spcPts val="0"/>
              </a:spcBef>
              <a:spcAft>
                <a:spcPts val="0"/>
              </a:spcAft>
              <a:buNone/>
            </a:pPr>
            <a:r>
              <a:rPr lang="en-US" sz="7100" u="sng">
                <a:solidFill>
                  <a:schemeClr val="dk1"/>
                </a:solidFill>
              </a:rPr>
              <a:t>WE WAITED BUT….</a:t>
            </a:r>
            <a:endParaRPr sz="7100" u="sng">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6FC"/>
        </a:solidFill>
      </p:bgPr>
    </p:bg>
    <p:spTree>
      <p:nvGrpSpPr>
        <p:cNvPr id="393" name="Shape 393"/>
        <p:cNvGrpSpPr/>
        <p:nvPr/>
      </p:nvGrpSpPr>
      <p:grpSpPr>
        <a:xfrm>
          <a:off x="0" y="0"/>
          <a:ext cx="0" cy="0"/>
          <a:chOff x="0" y="0"/>
          <a:chExt cx="0" cy="0"/>
        </a:xfrm>
      </p:grpSpPr>
      <p:sp>
        <p:nvSpPr>
          <p:cNvPr id="394" name="Google Shape;394;p20"/>
          <p:cNvSpPr/>
          <p:nvPr/>
        </p:nvSpPr>
        <p:spPr>
          <a:xfrm>
            <a:off x="502920" y="475488"/>
            <a:ext cx="10515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66D6"/>
              </a:buClr>
              <a:buSzPts val="1100"/>
              <a:buFont typeface="Calibri"/>
              <a:buNone/>
            </a:pPr>
            <a:r>
              <a:rPr b="1" lang="en-US" sz="1100">
                <a:solidFill>
                  <a:srgbClr val="1466D6"/>
                </a:solidFill>
                <a:latin typeface="Calibri"/>
                <a:ea typeface="Calibri"/>
                <a:cs typeface="Calibri"/>
                <a:sym typeface="Calibri"/>
              </a:rPr>
              <a:t>THE FULL RISK REGISTER</a:t>
            </a:r>
            <a:endParaRPr sz="1100">
              <a:solidFill>
                <a:schemeClr val="dk1"/>
              </a:solidFill>
              <a:latin typeface="Calibri"/>
              <a:ea typeface="Calibri"/>
              <a:cs typeface="Calibri"/>
              <a:sym typeface="Calibri"/>
            </a:endParaRPr>
          </a:p>
        </p:txBody>
      </p:sp>
      <p:sp>
        <p:nvSpPr>
          <p:cNvPr id="395" name="Google Shape;395;p20"/>
          <p:cNvSpPr/>
          <p:nvPr/>
        </p:nvSpPr>
        <p:spPr>
          <a:xfrm>
            <a:off x="475488" y="786384"/>
            <a:ext cx="10972800" cy="777240"/>
          </a:xfrm>
          <a:prstGeom prst="rect">
            <a:avLst/>
          </a:prstGeom>
          <a:noFill/>
          <a:ln>
            <a:noFill/>
          </a:ln>
        </p:spPr>
        <p:txBody>
          <a:bodyPr anchorCtr="0" anchor="ctr" bIns="0" lIns="0" spcFirstLastPara="1" rIns="0" wrap="square" tIns="0">
            <a:noAutofit/>
          </a:bodyPr>
          <a:lstStyle/>
          <a:p>
            <a:pPr indent="0" lvl="0" marL="0" marR="0" rtl="0" algn="l">
              <a:lnSpc>
                <a:spcPct val="103030"/>
              </a:lnSpc>
              <a:spcBef>
                <a:spcPts val="0"/>
              </a:spcBef>
              <a:spcAft>
                <a:spcPts val="0"/>
              </a:spcAft>
              <a:buClr>
                <a:srgbClr val="0B1B33"/>
              </a:buClr>
              <a:buSzPts val="3300"/>
              <a:buFont typeface="Cambria"/>
              <a:buNone/>
            </a:pPr>
            <a:r>
              <a:rPr b="1" lang="en-US" sz="3300">
                <a:solidFill>
                  <a:srgbClr val="0B1B33"/>
                </a:solidFill>
                <a:latin typeface="Cambria"/>
                <a:ea typeface="Cambria"/>
                <a:cs typeface="Cambria"/>
                <a:sym typeface="Cambria"/>
              </a:rPr>
              <a:t>Exposures every judicial officer must be able to name.</a:t>
            </a:r>
            <a:endParaRPr sz="3300">
              <a:solidFill>
                <a:schemeClr val="dk1"/>
              </a:solidFill>
              <a:latin typeface="Calibri"/>
              <a:ea typeface="Calibri"/>
              <a:cs typeface="Calibri"/>
              <a:sym typeface="Calibri"/>
            </a:endParaRPr>
          </a:p>
        </p:txBody>
      </p:sp>
      <p:sp>
        <p:nvSpPr>
          <p:cNvPr id="396" name="Google Shape;396;p20"/>
          <p:cNvSpPr/>
          <p:nvPr/>
        </p:nvSpPr>
        <p:spPr>
          <a:xfrm>
            <a:off x="502920" y="1517904"/>
            <a:ext cx="3611880" cy="2048256"/>
          </a:xfrm>
          <a:prstGeom prst="roundRect">
            <a:avLst>
              <a:gd fmla="val 4464" name="adj"/>
            </a:avLst>
          </a:prstGeom>
          <a:solidFill>
            <a:srgbClr val="FFFFFF"/>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20"/>
          <p:cNvSpPr/>
          <p:nvPr/>
        </p:nvSpPr>
        <p:spPr>
          <a:xfrm>
            <a:off x="740664" y="1737360"/>
            <a:ext cx="420624" cy="420624"/>
          </a:xfrm>
          <a:prstGeom prst="ellipse">
            <a:avLst/>
          </a:prstGeom>
          <a:solidFill>
            <a:srgbClr val="E05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20"/>
          <p:cNvSpPr/>
          <p:nvPr/>
        </p:nvSpPr>
        <p:spPr>
          <a:xfrm>
            <a:off x="740664" y="1737360"/>
            <a:ext cx="420624"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500"/>
              <a:buFont typeface="Calibri"/>
              <a:buNone/>
            </a:pPr>
            <a:r>
              <a:rPr b="1" lang="en-US" sz="1500">
                <a:solidFill>
                  <a:srgbClr val="FFFFFF"/>
                </a:solidFill>
                <a:latin typeface="Calibri"/>
                <a:ea typeface="Calibri"/>
                <a:cs typeface="Calibri"/>
                <a:sym typeface="Calibri"/>
              </a:rPr>
              <a:t>!</a:t>
            </a:r>
            <a:endParaRPr sz="1500">
              <a:solidFill>
                <a:schemeClr val="dk1"/>
              </a:solidFill>
              <a:latin typeface="Calibri"/>
              <a:ea typeface="Calibri"/>
              <a:cs typeface="Calibri"/>
              <a:sym typeface="Calibri"/>
            </a:endParaRPr>
          </a:p>
        </p:txBody>
      </p:sp>
      <p:sp>
        <p:nvSpPr>
          <p:cNvPr id="399" name="Google Shape;399;p20"/>
          <p:cNvSpPr/>
          <p:nvPr/>
        </p:nvSpPr>
        <p:spPr>
          <a:xfrm>
            <a:off x="740664" y="2267712"/>
            <a:ext cx="3154680" cy="457200"/>
          </a:xfrm>
          <a:prstGeom prst="rect">
            <a:avLst/>
          </a:prstGeom>
          <a:noFill/>
          <a:ln>
            <a:noFill/>
          </a:ln>
        </p:spPr>
        <p:txBody>
          <a:bodyPr anchorCtr="0" anchor="t" bIns="0" lIns="0" spcFirstLastPara="1" rIns="0" wrap="square" tIns="0">
            <a:noAutofit/>
          </a:bodyPr>
          <a:lstStyle/>
          <a:p>
            <a:pPr indent="0" lvl="0" marL="0" marR="0" rtl="0" algn="l">
              <a:lnSpc>
                <a:spcPct val="126666"/>
              </a:lnSpc>
              <a:spcBef>
                <a:spcPts val="0"/>
              </a:spcBef>
              <a:spcAft>
                <a:spcPts val="0"/>
              </a:spcAft>
              <a:buClr>
                <a:srgbClr val="0B1B33"/>
              </a:buClr>
              <a:buSzPts val="1500"/>
              <a:buFont typeface="Cambria"/>
              <a:buNone/>
            </a:pPr>
            <a:r>
              <a:rPr b="1" lang="en-US" sz="1500">
                <a:solidFill>
                  <a:srgbClr val="0B1B33"/>
                </a:solidFill>
                <a:latin typeface="Cambria"/>
                <a:ea typeface="Cambria"/>
                <a:cs typeface="Cambria"/>
                <a:sym typeface="Cambria"/>
              </a:rPr>
              <a:t>Fabrication of authority</a:t>
            </a:r>
            <a:endParaRPr sz="1500">
              <a:solidFill>
                <a:schemeClr val="dk1"/>
              </a:solidFill>
              <a:latin typeface="Calibri"/>
              <a:ea typeface="Calibri"/>
              <a:cs typeface="Calibri"/>
              <a:sym typeface="Calibri"/>
            </a:endParaRPr>
          </a:p>
        </p:txBody>
      </p:sp>
      <p:sp>
        <p:nvSpPr>
          <p:cNvPr id="400" name="Google Shape;400;p20"/>
          <p:cNvSpPr/>
          <p:nvPr/>
        </p:nvSpPr>
        <p:spPr>
          <a:xfrm>
            <a:off x="740664" y="2743200"/>
            <a:ext cx="3154680" cy="749808"/>
          </a:xfrm>
          <a:prstGeom prst="rect">
            <a:avLst/>
          </a:prstGeom>
          <a:noFill/>
          <a:ln>
            <a:noFill/>
          </a:ln>
        </p:spPr>
        <p:txBody>
          <a:bodyPr anchorCtr="0" anchor="t" bIns="0" lIns="0" spcFirstLastPara="1" rIns="0" wrap="square" tIns="0">
            <a:noAutofit/>
          </a:bodyPr>
          <a:lstStyle/>
          <a:p>
            <a:pPr indent="0" lvl="0" marL="0" marR="0" rtl="0" algn="l">
              <a:lnSpc>
                <a:spcPct val="138095"/>
              </a:lnSpc>
              <a:spcBef>
                <a:spcPts val="0"/>
              </a:spcBef>
              <a:spcAft>
                <a:spcPts val="0"/>
              </a:spcAft>
              <a:buClr>
                <a:srgbClr val="52678A"/>
              </a:buClr>
              <a:buSzPts val="1050"/>
              <a:buFont typeface="Calibri"/>
              <a:buNone/>
            </a:pPr>
            <a:r>
              <a:rPr lang="en-US" sz="1050">
                <a:solidFill>
                  <a:srgbClr val="52678A"/>
                </a:solidFill>
                <a:latin typeface="Calibri"/>
                <a:ea typeface="Calibri"/>
                <a:cs typeface="Calibri"/>
                <a:sym typeface="Calibri"/>
              </a:rPr>
              <a:t>The machine invents cases, statutes and quotations in perfect form. Justice Amina Augie has warned this House directly about fabricated authorities.</a:t>
            </a:r>
            <a:endParaRPr sz="1050">
              <a:solidFill>
                <a:schemeClr val="dk1"/>
              </a:solidFill>
              <a:latin typeface="Calibri"/>
              <a:ea typeface="Calibri"/>
              <a:cs typeface="Calibri"/>
              <a:sym typeface="Calibri"/>
            </a:endParaRPr>
          </a:p>
        </p:txBody>
      </p:sp>
      <p:sp>
        <p:nvSpPr>
          <p:cNvPr id="401" name="Google Shape;401;p20"/>
          <p:cNvSpPr/>
          <p:nvPr/>
        </p:nvSpPr>
        <p:spPr>
          <a:xfrm>
            <a:off x="4270248" y="1517904"/>
            <a:ext cx="3611880" cy="2048256"/>
          </a:xfrm>
          <a:prstGeom prst="roundRect">
            <a:avLst>
              <a:gd fmla="val 4464" name="adj"/>
            </a:avLst>
          </a:prstGeom>
          <a:solidFill>
            <a:srgbClr val="FFFFFF"/>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0"/>
          <p:cNvSpPr/>
          <p:nvPr/>
        </p:nvSpPr>
        <p:spPr>
          <a:xfrm>
            <a:off x="4507992" y="1737360"/>
            <a:ext cx="420624" cy="420624"/>
          </a:xfrm>
          <a:prstGeom prst="ellipse">
            <a:avLst/>
          </a:prstGeom>
          <a:solidFill>
            <a:srgbClr val="E05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0"/>
          <p:cNvSpPr/>
          <p:nvPr/>
        </p:nvSpPr>
        <p:spPr>
          <a:xfrm>
            <a:off x="4507992" y="1737360"/>
            <a:ext cx="420624"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500"/>
              <a:buFont typeface="Calibri"/>
              <a:buNone/>
            </a:pPr>
            <a:r>
              <a:rPr b="1" lang="en-US" sz="1500">
                <a:solidFill>
                  <a:srgbClr val="FFFFFF"/>
                </a:solidFill>
                <a:latin typeface="Calibri"/>
                <a:ea typeface="Calibri"/>
                <a:cs typeface="Calibri"/>
                <a:sym typeface="Calibri"/>
              </a:rPr>
              <a:t>!</a:t>
            </a:r>
            <a:endParaRPr sz="1500">
              <a:solidFill>
                <a:schemeClr val="dk1"/>
              </a:solidFill>
              <a:latin typeface="Calibri"/>
              <a:ea typeface="Calibri"/>
              <a:cs typeface="Calibri"/>
              <a:sym typeface="Calibri"/>
            </a:endParaRPr>
          </a:p>
        </p:txBody>
      </p:sp>
      <p:sp>
        <p:nvSpPr>
          <p:cNvPr id="404" name="Google Shape;404;p20"/>
          <p:cNvSpPr/>
          <p:nvPr/>
        </p:nvSpPr>
        <p:spPr>
          <a:xfrm>
            <a:off x="4507992" y="2267712"/>
            <a:ext cx="3154680" cy="457200"/>
          </a:xfrm>
          <a:prstGeom prst="rect">
            <a:avLst/>
          </a:prstGeom>
          <a:noFill/>
          <a:ln>
            <a:noFill/>
          </a:ln>
        </p:spPr>
        <p:txBody>
          <a:bodyPr anchorCtr="0" anchor="t" bIns="0" lIns="0" spcFirstLastPara="1" rIns="0" wrap="square" tIns="0">
            <a:noAutofit/>
          </a:bodyPr>
          <a:lstStyle/>
          <a:p>
            <a:pPr indent="0" lvl="0" marL="0" marR="0" rtl="0" algn="l">
              <a:lnSpc>
                <a:spcPct val="126666"/>
              </a:lnSpc>
              <a:spcBef>
                <a:spcPts val="0"/>
              </a:spcBef>
              <a:spcAft>
                <a:spcPts val="0"/>
              </a:spcAft>
              <a:buClr>
                <a:srgbClr val="0B1B33"/>
              </a:buClr>
              <a:buSzPts val="1500"/>
              <a:buFont typeface="Cambria"/>
              <a:buNone/>
            </a:pPr>
            <a:r>
              <a:rPr b="1" lang="en-US" sz="1500">
                <a:solidFill>
                  <a:srgbClr val="0B1B33"/>
                </a:solidFill>
                <a:latin typeface="Cambria"/>
                <a:ea typeface="Cambria"/>
                <a:cs typeface="Cambria"/>
                <a:sym typeface="Cambria"/>
              </a:rPr>
              <a:t>Confidentiality &amp; data protection</a:t>
            </a:r>
            <a:endParaRPr sz="1500">
              <a:solidFill>
                <a:schemeClr val="dk1"/>
              </a:solidFill>
              <a:latin typeface="Calibri"/>
              <a:ea typeface="Calibri"/>
              <a:cs typeface="Calibri"/>
              <a:sym typeface="Calibri"/>
            </a:endParaRPr>
          </a:p>
        </p:txBody>
      </p:sp>
      <p:sp>
        <p:nvSpPr>
          <p:cNvPr id="405" name="Google Shape;405;p20"/>
          <p:cNvSpPr/>
          <p:nvPr/>
        </p:nvSpPr>
        <p:spPr>
          <a:xfrm>
            <a:off x="4507992" y="2743200"/>
            <a:ext cx="3154680" cy="749808"/>
          </a:xfrm>
          <a:prstGeom prst="rect">
            <a:avLst/>
          </a:prstGeom>
          <a:noFill/>
          <a:ln>
            <a:noFill/>
          </a:ln>
        </p:spPr>
        <p:txBody>
          <a:bodyPr anchorCtr="0" anchor="t" bIns="0" lIns="0" spcFirstLastPara="1" rIns="0" wrap="square" tIns="0">
            <a:noAutofit/>
          </a:bodyPr>
          <a:lstStyle/>
          <a:p>
            <a:pPr indent="0" lvl="0" marL="0" marR="0" rtl="0" algn="l">
              <a:lnSpc>
                <a:spcPct val="138095"/>
              </a:lnSpc>
              <a:spcBef>
                <a:spcPts val="0"/>
              </a:spcBef>
              <a:spcAft>
                <a:spcPts val="0"/>
              </a:spcAft>
              <a:buClr>
                <a:srgbClr val="52678A"/>
              </a:buClr>
              <a:buSzPts val="1050"/>
              <a:buFont typeface="Calibri"/>
              <a:buNone/>
            </a:pPr>
            <a:r>
              <a:rPr lang="en-US" sz="1050">
                <a:solidFill>
                  <a:srgbClr val="52678A"/>
                </a:solidFill>
                <a:latin typeface="Calibri"/>
                <a:ea typeface="Calibri"/>
                <a:cs typeface="Calibri"/>
                <a:sym typeface="Calibri"/>
              </a:rPr>
              <a:t>Pasting a case file into a public tool may transmit sensitive litigant data offshore. The Nigeria Data Protection Act does not exempt convenience.</a:t>
            </a:r>
            <a:endParaRPr sz="1050">
              <a:solidFill>
                <a:schemeClr val="dk1"/>
              </a:solidFill>
              <a:latin typeface="Calibri"/>
              <a:ea typeface="Calibri"/>
              <a:cs typeface="Calibri"/>
              <a:sym typeface="Calibri"/>
            </a:endParaRPr>
          </a:p>
        </p:txBody>
      </p:sp>
      <p:sp>
        <p:nvSpPr>
          <p:cNvPr id="406" name="Google Shape;406;p20"/>
          <p:cNvSpPr/>
          <p:nvPr/>
        </p:nvSpPr>
        <p:spPr>
          <a:xfrm>
            <a:off x="8037576" y="1517904"/>
            <a:ext cx="3611880" cy="2048256"/>
          </a:xfrm>
          <a:prstGeom prst="roundRect">
            <a:avLst>
              <a:gd fmla="val 4464" name="adj"/>
            </a:avLst>
          </a:prstGeom>
          <a:solidFill>
            <a:srgbClr val="FFFFFF"/>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20"/>
          <p:cNvSpPr/>
          <p:nvPr/>
        </p:nvSpPr>
        <p:spPr>
          <a:xfrm>
            <a:off x="8275320" y="1737360"/>
            <a:ext cx="420624" cy="420624"/>
          </a:xfrm>
          <a:prstGeom prst="ellipse">
            <a:avLst/>
          </a:prstGeom>
          <a:solidFill>
            <a:srgbClr val="E056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20"/>
          <p:cNvSpPr/>
          <p:nvPr/>
        </p:nvSpPr>
        <p:spPr>
          <a:xfrm>
            <a:off x="8275320" y="1737360"/>
            <a:ext cx="420624"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500"/>
              <a:buFont typeface="Calibri"/>
              <a:buNone/>
            </a:pPr>
            <a:r>
              <a:rPr b="1" lang="en-US" sz="1500">
                <a:solidFill>
                  <a:srgbClr val="FFFFFF"/>
                </a:solidFill>
                <a:latin typeface="Calibri"/>
                <a:ea typeface="Calibri"/>
                <a:cs typeface="Calibri"/>
                <a:sym typeface="Calibri"/>
              </a:rPr>
              <a:t>!</a:t>
            </a:r>
            <a:endParaRPr sz="1500">
              <a:solidFill>
                <a:schemeClr val="dk1"/>
              </a:solidFill>
              <a:latin typeface="Calibri"/>
              <a:ea typeface="Calibri"/>
              <a:cs typeface="Calibri"/>
              <a:sym typeface="Calibri"/>
            </a:endParaRPr>
          </a:p>
        </p:txBody>
      </p:sp>
      <p:sp>
        <p:nvSpPr>
          <p:cNvPr id="409" name="Google Shape;409;p20"/>
          <p:cNvSpPr/>
          <p:nvPr/>
        </p:nvSpPr>
        <p:spPr>
          <a:xfrm>
            <a:off x="8275320" y="2267712"/>
            <a:ext cx="3154680" cy="457200"/>
          </a:xfrm>
          <a:prstGeom prst="rect">
            <a:avLst/>
          </a:prstGeom>
          <a:noFill/>
          <a:ln>
            <a:noFill/>
          </a:ln>
        </p:spPr>
        <p:txBody>
          <a:bodyPr anchorCtr="0" anchor="t" bIns="0" lIns="0" spcFirstLastPara="1" rIns="0" wrap="square" tIns="0">
            <a:noAutofit/>
          </a:bodyPr>
          <a:lstStyle/>
          <a:p>
            <a:pPr indent="0" lvl="0" marL="0" marR="0" rtl="0" algn="l">
              <a:lnSpc>
                <a:spcPct val="126666"/>
              </a:lnSpc>
              <a:spcBef>
                <a:spcPts val="0"/>
              </a:spcBef>
              <a:spcAft>
                <a:spcPts val="0"/>
              </a:spcAft>
              <a:buClr>
                <a:srgbClr val="0B1B33"/>
              </a:buClr>
              <a:buSzPts val="1500"/>
              <a:buFont typeface="Cambria"/>
              <a:buNone/>
            </a:pPr>
            <a:r>
              <a:rPr b="1" lang="en-US" sz="1500">
                <a:solidFill>
                  <a:srgbClr val="0B1B33"/>
                </a:solidFill>
                <a:latin typeface="Cambria"/>
                <a:ea typeface="Cambria"/>
                <a:cs typeface="Cambria"/>
                <a:sym typeface="Cambria"/>
              </a:rPr>
              <a:t>Algorithmic bias</a:t>
            </a:r>
            <a:endParaRPr sz="1500">
              <a:solidFill>
                <a:schemeClr val="dk1"/>
              </a:solidFill>
              <a:latin typeface="Calibri"/>
              <a:ea typeface="Calibri"/>
              <a:cs typeface="Calibri"/>
              <a:sym typeface="Calibri"/>
            </a:endParaRPr>
          </a:p>
        </p:txBody>
      </p:sp>
      <p:sp>
        <p:nvSpPr>
          <p:cNvPr id="410" name="Google Shape;410;p20"/>
          <p:cNvSpPr/>
          <p:nvPr/>
        </p:nvSpPr>
        <p:spPr>
          <a:xfrm>
            <a:off x="8275320" y="2743200"/>
            <a:ext cx="3154680" cy="749808"/>
          </a:xfrm>
          <a:prstGeom prst="rect">
            <a:avLst/>
          </a:prstGeom>
          <a:noFill/>
          <a:ln>
            <a:noFill/>
          </a:ln>
        </p:spPr>
        <p:txBody>
          <a:bodyPr anchorCtr="0" anchor="t" bIns="0" lIns="0" spcFirstLastPara="1" rIns="0" wrap="square" tIns="0">
            <a:noAutofit/>
          </a:bodyPr>
          <a:lstStyle/>
          <a:p>
            <a:pPr indent="0" lvl="0" marL="0" marR="0" rtl="0" algn="l">
              <a:lnSpc>
                <a:spcPct val="138095"/>
              </a:lnSpc>
              <a:spcBef>
                <a:spcPts val="0"/>
              </a:spcBef>
              <a:spcAft>
                <a:spcPts val="0"/>
              </a:spcAft>
              <a:buClr>
                <a:srgbClr val="52678A"/>
              </a:buClr>
              <a:buSzPts val="1050"/>
              <a:buFont typeface="Calibri"/>
              <a:buNone/>
            </a:pPr>
            <a:r>
              <a:rPr lang="en-US" sz="1050">
                <a:solidFill>
                  <a:srgbClr val="52678A"/>
                </a:solidFill>
                <a:latin typeface="Calibri"/>
                <a:ea typeface="Calibri"/>
                <a:cs typeface="Calibri"/>
                <a:sym typeface="Calibri"/>
              </a:rPr>
              <a:t>Systems trained on foreign data carry foreign assumptions about who offends, who is credible and who is a risk.</a:t>
            </a:r>
            <a:endParaRPr sz="1050">
              <a:solidFill>
                <a:schemeClr val="dk1"/>
              </a:solidFill>
              <a:latin typeface="Calibri"/>
              <a:ea typeface="Calibri"/>
              <a:cs typeface="Calibri"/>
              <a:sym typeface="Calibri"/>
            </a:endParaRPr>
          </a:p>
        </p:txBody>
      </p:sp>
      <p:sp>
        <p:nvSpPr>
          <p:cNvPr id="411" name="Google Shape;411;p20"/>
          <p:cNvSpPr/>
          <p:nvPr/>
        </p:nvSpPr>
        <p:spPr>
          <a:xfrm>
            <a:off x="740664" y="3950208"/>
            <a:ext cx="420624"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500"/>
              <a:buFont typeface="Calibri"/>
              <a:buNone/>
            </a:pPr>
            <a:r>
              <a:rPr b="1" lang="en-US" sz="1500">
                <a:solidFill>
                  <a:srgbClr val="FFFFFF"/>
                </a:solidFill>
                <a:latin typeface="Calibri"/>
                <a:ea typeface="Calibri"/>
                <a:cs typeface="Calibri"/>
                <a:sym typeface="Calibri"/>
              </a:rPr>
              <a:t>!</a:t>
            </a:r>
            <a:endParaRPr sz="1500">
              <a:solidFill>
                <a:schemeClr val="dk1"/>
              </a:solidFill>
              <a:latin typeface="Calibri"/>
              <a:ea typeface="Calibri"/>
              <a:cs typeface="Calibri"/>
              <a:sym typeface="Calibri"/>
            </a:endParaRPr>
          </a:p>
        </p:txBody>
      </p:sp>
      <p:sp>
        <p:nvSpPr>
          <p:cNvPr id="412" name="Google Shape;412;p20"/>
          <p:cNvSpPr/>
          <p:nvPr/>
        </p:nvSpPr>
        <p:spPr>
          <a:xfrm>
            <a:off x="4507992" y="3950208"/>
            <a:ext cx="420624"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500"/>
              <a:buFont typeface="Calibri"/>
              <a:buNone/>
            </a:pPr>
            <a:r>
              <a:rPr b="1" lang="en-US" sz="1500">
                <a:solidFill>
                  <a:srgbClr val="FFFFFF"/>
                </a:solidFill>
                <a:latin typeface="Calibri"/>
                <a:ea typeface="Calibri"/>
                <a:cs typeface="Calibri"/>
                <a:sym typeface="Calibri"/>
              </a:rPr>
              <a:t>!</a:t>
            </a:r>
            <a:endParaRPr sz="1500">
              <a:solidFill>
                <a:schemeClr val="dk1"/>
              </a:solidFill>
              <a:latin typeface="Calibri"/>
              <a:ea typeface="Calibri"/>
              <a:cs typeface="Calibri"/>
              <a:sym typeface="Calibri"/>
            </a:endParaRPr>
          </a:p>
        </p:txBody>
      </p:sp>
      <p:sp>
        <p:nvSpPr>
          <p:cNvPr id="413" name="Google Shape;413;p20"/>
          <p:cNvSpPr/>
          <p:nvPr/>
        </p:nvSpPr>
        <p:spPr>
          <a:xfrm>
            <a:off x="8275320" y="3950208"/>
            <a:ext cx="420624" cy="42062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500"/>
              <a:buFont typeface="Calibri"/>
              <a:buNone/>
            </a:pPr>
            <a:r>
              <a:rPr b="1" lang="en-US" sz="1500">
                <a:solidFill>
                  <a:srgbClr val="FFFFFF"/>
                </a:solidFill>
                <a:latin typeface="Calibri"/>
                <a:ea typeface="Calibri"/>
                <a:cs typeface="Calibri"/>
                <a:sym typeface="Calibri"/>
              </a:rPr>
              <a:t>!</a:t>
            </a:r>
            <a:endParaRPr sz="1500">
              <a:solidFill>
                <a:schemeClr val="dk1"/>
              </a:solidFill>
              <a:latin typeface="Calibri"/>
              <a:ea typeface="Calibri"/>
              <a:cs typeface="Calibri"/>
              <a:sym typeface="Calibri"/>
            </a:endParaRPr>
          </a:p>
        </p:txBody>
      </p:sp>
      <p:sp>
        <p:nvSpPr>
          <p:cNvPr id="414" name="Google Shape;414;p20"/>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FA3C2"/>
              </a:buClr>
              <a:buSzPts val="900"/>
              <a:buFont typeface="Calibri"/>
              <a:buNone/>
            </a:pPr>
            <a:r>
              <a:rPr lang="en-US" sz="900">
                <a:solidFill>
                  <a:srgbClr val="8FA3C2"/>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415" name="Google Shape;415;p20"/>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8FA3C2"/>
              </a:buClr>
              <a:buSzPts val="1000"/>
              <a:buFont typeface="Calibri"/>
              <a:buNone/>
            </a:pPr>
            <a:r>
              <a:rPr b="1" lang="en-US" sz="1000">
                <a:solidFill>
                  <a:srgbClr val="8FA3C2"/>
                </a:solidFill>
                <a:latin typeface="Calibri"/>
                <a:ea typeface="Calibri"/>
                <a:cs typeface="Calibri"/>
                <a:sym typeface="Calibri"/>
              </a:rPr>
              <a:t>25</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420" name="Shape 420"/>
        <p:cNvGrpSpPr/>
        <p:nvPr/>
      </p:nvGrpSpPr>
      <p:grpSpPr>
        <a:xfrm>
          <a:off x="0" y="0"/>
          <a:ext cx="0" cy="0"/>
          <a:chOff x="0" y="0"/>
          <a:chExt cx="0" cy="0"/>
        </a:xfrm>
      </p:grpSpPr>
      <p:sp>
        <p:nvSpPr>
          <p:cNvPr id="421" name="Google Shape;421;p21"/>
          <p:cNvSpPr/>
          <p:nvPr/>
        </p:nvSpPr>
        <p:spPr>
          <a:xfrm>
            <a:off x="379095" y="80264"/>
            <a:ext cx="10972800" cy="777240"/>
          </a:xfrm>
          <a:prstGeom prst="rect">
            <a:avLst/>
          </a:prstGeom>
          <a:noFill/>
          <a:ln>
            <a:noFill/>
          </a:ln>
        </p:spPr>
        <p:txBody>
          <a:bodyPr anchorCtr="0" anchor="ctr" bIns="0" lIns="0" spcFirstLastPara="1" rIns="0" wrap="square" tIns="0">
            <a:noAutofit/>
          </a:bodyPr>
          <a:lstStyle/>
          <a:p>
            <a:pPr indent="0" lvl="0" marL="0" marR="0" rtl="0" algn="l">
              <a:lnSpc>
                <a:spcPct val="103030"/>
              </a:lnSpc>
              <a:spcBef>
                <a:spcPts val="0"/>
              </a:spcBef>
              <a:spcAft>
                <a:spcPts val="0"/>
              </a:spcAft>
              <a:buClr>
                <a:srgbClr val="FFFFFF"/>
              </a:buClr>
              <a:buSzPts val="3300"/>
              <a:buFont typeface="Cambria"/>
              <a:buNone/>
            </a:pPr>
            <a:r>
              <a:rPr b="1" lang="en-US" sz="3300">
                <a:solidFill>
                  <a:srgbClr val="FFFFFF"/>
                </a:solidFill>
                <a:latin typeface="Cambria"/>
                <a:ea typeface="Cambria"/>
                <a:cs typeface="Cambria"/>
                <a:sym typeface="Cambria"/>
              </a:rPr>
              <a:t>Four careers, publicly damaged. Study the pattern.</a:t>
            </a:r>
            <a:endParaRPr sz="3300">
              <a:solidFill>
                <a:schemeClr val="dk1"/>
              </a:solidFill>
              <a:latin typeface="Calibri"/>
              <a:ea typeface="Calibri"/>
              <a:cs typeface="Calibri"/>
              <a:sym typeface="Calibri"/>
            </a:endParaRPr>
          </a:p>
        </p:txBody>
      </p:sp>
      <p:graphicFrame>
        <p:nvGraphicFramePr>
          <p:cNvPr id="422" name="Google Shape;422;p21"/>
          <p:cNvGraphicFramePr/>
          <p:nvPr/>
        </p:nvGraphicFramePr>
        <p:xfrm>
          <a:off x="411480" y="822960"/>
          <a:ext cx="3000000" cy="3000000"/>
        </p:xfrm>
        <a:graphic>
          <a:graphicData uri="http://schemas.openxmlformats.org/drawingml/2006/table">
            <a:tbl>
              <a:tblPr>
                <a:noFill/>
                <a:tableStyleId>{A15A08A0-EF56-448D-9C4B-F4E564843AE5}</a:tableStyleId>
              </a:tblPr>
              <a:tblGrid>
                <a:gridCol w="2468875"/>
                <a:gridCol w="5394950"/>
                <a:gridCol w="3291850"/>
              </a:tblGrid>
              <a:tr h="506300">
                <a:tc>
                  <a:txBody>
                    <a:bodyPr/>
                    <a:lstStyle/>
                    <a:p>
                      <a:pPr indent="0" lvl="0" marL="0" marR="0" rtl="0" algn="l">
                        <a:spcBef>
                          <a:spcPts val="0"/>
                        </a:spcBef>
                        <a:spcAft>
                          <a:spcPts val="0"/>
                        </a:spcAft>
                        <a:buClr>
                          <a:srgbClr val="FFFFFF"/>
                        </a:buClr>
                        <a:buSzPts val="2000"/>
                        <a:buFont typeface="Calibri"/>
                        <a:buNone/>
                      </a:pPr>
                      <a:r>
                        <a:rPr b="1" lang="en-US" sz="2000" u="none" cap="none" strike="noStrike">
                          <a:solidFill>
                            <a:srgbClr val="FFFFFF"/>
                          </a:solidFill>
                          <a:latin typeface="Calibri"/>
                          <a:ea typeface="Calibri"/>
                          <a:cs typeface="Calibri"/>
                          <a:sym typeface="Calibri"/>
                        </a:rPr>
                        <a:t>The matter</a:t>
                      </a:r>
                      <a:endParaRPr sz="2000" u="none" cap="none" strike="noStrike">
                        <a:latin typeface="Calibri"/>
                        <a:ea typeface="Calibri"/>
                        <a:cs typeface="Calibri"/>
                        <a:sym typeface="Calibri"/>
                      </a:endParaRPr>
                    </a:p>
                  </a:txBody>
                  <a:tcPr marT="63500" marB="63500" marR="63500" marL="63500" anchor="ctr">
                    <a:lnL cap="flat" cmpd="sng" w="12700">
                      <a:solidFill>
                        <a:srgbClr val="3D2A3A"/>
                      </a:solidFill>
                      <a:prstDash val="solid"/>
                      <a:round/>
                      <a:headEnd len="sm" w="sm" type="none"/>
                      <a:tailEnd len="sm" w="sm" type="none"/>
                    </a:lnL>
                    <a:lnR cap="flat" cmpd="sng" w="12700">
                      <a:solidFill>
                        <a:srgbClr val="3D2A3A"/>
                      </a:solidFill>
                      <a:prstDash val="solid"/>
                      <a:round/>
                      <a:headEnd len="sm" w="sm" type="none"/>
                      <a:tailEnd len="sm" w="sm" type="none"/>
                    </a:lnR>
                    <a:lnT cap="flat" cmpd="sng" w="12700">
                      <a:solidFill>
                        <a:srgbClr val="3D2A3A"/>
                      </a:solidFill>
                      <a:prstDash val="solid"/>
                      <a:round/>
                      <a:headEnd len="sm" w="sm" type="none"/>
                      <a:tailEnd len="sm" w="sm" type="none"/>
                    </a:lnT>
                    <a:lnB cap="flat" cmpd="sng" w="12700">
                      <a:solidFill>
                        <a:srgbClr val="3D2A3A"/>
                      </a:solidFill>
                      <a:prstDash val="solid"/>
                      <a:round/>
                      <a:headEnd len="sm" w="sm" type="none"/>
                      <a:tailEnd len="sm" w="sm" type="none"/>
                    </a:lnB>
                    <a:solidFill>
                      <a:srgbClr val="5C2A2A"/>
                    </a:solidFill>
                  </a:tcPr>
                </a:tc>
                <a:tc>
                  <a:txBody>
                    <a:bodyPr/>
                    <a:lstStyle/>
                    <a:p>
                      <a:pPr indent="0" lvl="0" marL="0" marR="0" rtl="0" algn="l">
                        <a:spcBef>
                          <a:spcPts val="0"/>
                        </a:spcBef>
                        <a:spcAft>
                          <a:spcPts val="0"/>
                        </a:spcAft>
                        <a:buClr>
                          <a:srgbClr val="FFFFFF"/>
                        </a:buClr>
                        <a:buSzPts val="2000"/>
                        <a:buFont typeface="Calibri"/>
                        <a:buNone/>
                      </a:pPr>
                      <a:r>
                        <a:rPr b="1" lang="en-US" sz="2000" u="none" cap="none" strike="noStrike">
                          <a:solidFill>
                            <a:srgbClr val="FFFFFF"/>
                          </a:solidFill>
                          <a:latin typeface="Calibri"/>
                          <a:ea typeface="Calibri"/>
                          <a:cs typeface="Calibri"/>
                          <a:sym typeface="Calibri"/>
                        </a:rPr>
                        <a:t>What happened</a:t>
                      </a:r>
                      <a:endParaRPr sz="2000" u="none" cap="none" strike="noStrike">
                        <a:latin typeface="Calibri"/>
                        <a:ea typeface="Calibri"/>
                        <a:cs typeface="Calibri"/>
                        <a:sym typeface="Calibri"/>
                      </a:endParaRPr>
                    </a:p>
                  </a:txBody>
                  <a:tcPr marT="63500" marB="63500" marR="63500" marL="63500" anchor="ctr">
                    <a:lnL cap="flat" cmpd="sng" w="12700">
                      <a:solidFill>
                        <a:srgbClr val="3D2A3A"/>
                      </a:solidFill>
                      <a:prstDash val="solid"/>
                      <a:round/>
                      <a:headEnd len="sm" w="sm" type="none"/>
                      <a:tailEnd len="sm" w="sm" type="none"/>
                    </a:lnL>
                    <a:lnR cap="flat" cmpd="sng" w="12700">
                      <a:solidFill>
                        <a:srgbClr val="3D2A3A"/>
                      </a:solidFill>
                      <a:prstDash val="solid"/>
                      <a:round/>
                      <a:headEnd len="sm" w="sm" type="none"/>
                      <a:tailEnd len="sm" w="sm" type="none"/>
                    </a:lnR>
                    <a:lnT cap="flat" cmpd="sng" w="12700">
                      <a:solidFill>
                        <a:srgbClr val="3D2A3A"/>
                      </a:solidFill>
                      <a:prstDash val="solid"/>
                      <a:round/>
                      <a:headEnd len="sm" w="sm" type="none"/>
                      <a:tailEnd len="sm" w="sm" type="none"/>
                    </a:lnT>
                    <a:lnB cap="flat" cmpd="sng" w="12700">
                      <a:solidFill>
                        <a:srgbClr val="3D2A3A"/>
                      </a:solidFill>
                      <a:prstDash val="solid"/>
                      <a:round/>
                      <a:headEnd len="sm" w="sm" type="none"/>
                      <a:tailEnd len="sm" w="sm" type="none"/>
                    </a:lnB>
                    <a:solidFill>
                      <a:srgbClr val="5C2A2A"/>
                    </a:solidFill>
                  </a:tcPr>
                </a:tc>
                <a:tc>
                  <a:txBody>
                    <a:bodyPr/>
                    <a:lstStyle/>
                    <a:p>
                      <a:pPr indent="0" lvl="0" marL="0" marR="0" rtl="0" algn="l">
                        <a:spcBef>
                          <a:spcPts val="0"/>
                        </a:spcBef>
                        <a:spcAft>
                          <a:spcPts val="0"/>
                        </a:spcAft>
                        <a:buClr>
                          <a:srgbClr val="FFFFFF"/>
                        </a:buClr>
                        <a:buSzPts val="2000"/>
                        <a:buFont typeface="Calibri"/>
                        <a:buNone/>
                      </a:pPr>
                      <a:r>
                        <a:rPr b="1" lang="en-US" sz="2000" u="none" cap="none" strike="noStrike">
                          <a:solidFill>
                            <a:srgbClr val="FFFFFF"/>
                          </a:solidFill>
                          <a:latin typeface="Calibri"/>
                          <a:ea typeface="Calibri"/>
                          <a:cs typeface="Calibri"/>
                          <a:sym typeface="Calibri"/>
                        </a:rPr>
                        <a:t>Consequence</a:t>
                      </a:r>
                      <a:endParaRPr sz="2000" u="none" cap="none" strike="noStrike">
                        <a:latin typeface="Calibri"/>
                        <a:ea typeface="Calibri"/>
                        <a:cs typeface="Calibri"/>
                        <a:sym typeface="Calibri"/>
                      </a:endParaRPr>
                    </a:p>
                  </a:txBody>
                  <a:tcPr marT="63500" marB="63500" marR="63500" marL="63500" anchor="ctr">
                    <a:lnL cap="flat" cmpd="sng" w="12700">
                      <a:solidFill>
                        <a:srgbClr val="3D2A3A"/>
                      </a:solidFill>
                      <a:prstDash val="solid"/>
                      <a:round/>
                      <a:headEnd len="sm" w="sm" type="none"/>
                      <a:tailEnd len="sm" w="sm" type="none"/>
                    </a:lnL>
                    <a:lnR cap="flat" cmpd="sng" w="12700">
                      <a:solidFill>
                        <a:srgbClr val="3D2A3A"/>
                      </a:solidFill>
                      <a:prstDash val="solid"/>
                      <a:round/>
                      <a:headEnd len="sm" w="sm" type="none"/>
                      <a:tailEnd len="sm" w="sm" type="none"/>
                    </a:lnR>
                    <a:lnT cap="flat" cmpd="sng" w="12700">
                      <a:solidFill>
                        <a:srgbClr val="3D2A3A"/>
                      </a:solidFill>
                      <a:prstDash val="solid"/>
                      <a:round/>
                      <a:headEnd len="sm" w="sm" type="none"/>
                      <a:tailEnd len="sm" w="sm" type="none"/>
                    </a:lnT>
                    <a:lnB cap="flat" cmpd="sng" w="12700">
                      <a:solidFill>
                        <a:srgbClr val="3D2A3A"/>
                      </a:solidFill>
                      <a:prstDash val="solid"/>
                      <a:round/>
                      <a:headEnd len="sm" w="sm" type="none"/>
                      <a:tailEnd len="sm" w="sm" type="none"/>
                    </a:lnB>
                    <a:solidFill>
                      <a:srgbClr val="5C2A2A"/>
                    </a:solidFill>
                  </a:tcPr>
                </a:tc>
              </a:tr>
              <a:tr h="833275">
                <a:tc>
                  <a:txBody>
                    <a:bodyPr/>
                    <a:lstStyle/>
                    <a:p>
                      <a:pPr indent="0" lvl="0" marL="0" marR="0" rtl="0" algn="l">
                        <a:spcBef>
                          <a:spcPts val="0"/>
                        </a:spcBef>
                        <a:spcAft>
                          <a:spcPts val="0"/>
                        </a:spcAft>
                        <a:buClr>
                          <a:srgbClr val="FFFFFF"/>
                        </a:buClr>
                        <a:buSzPts val="1600"/>
                        <a:buFont typeface="Calibri"/>
                        <a:buNone/>
                      </a:pPr>
                      <a:r>
                        <a:rPr b="1" lang="en-US" sz="1600" u="none" cap="none" strike="noStrike">
                          <a:solidFill>
                            <a:srgbClr val="FFFFFF"/>
                          </a:solidFill>
                          <a:latin typeface="Calibri"/>
                          <a:ea typeface="Calibri"/>
                          <a:cs typeface="Calibri"/>
                          <a:sym typeface="Calibri"/>
                        </a:rPr>
                        <a:t>Mata v. Avianca</a:t>
                      </a:r>
                      <a:endParaRPr sz="1600" u="none" cap="none" strike="noStrike">
                        <a:latin typeface="Calibri"/>
                        <a:ea typeface="Calibri"/>
                        <a:cs typeface="Calibri"/>
                        <a:sym typeface="Calibri"/>
                      </a:endParaRPr>
                    </a:p>
                    <a:p>
                      <a:pPr indent="0" lvl="0" marL="0" marR="0" rtl="0" algn="l">
                        <a:spcBef>
                          <a:spcPts val="0"/>
                        </a:spcBef>
                        <a:spcAft>
                          <a:spcPts val="0"/>
                        </a:spcAft>
                        <a:buClr>
                          <a:srgbClr val="FFFFFF"/>
                        </a:buClr>
                        <a:buSzPts val="1600"/>
                        <a:buFont typeface="Calibri"/>
                        <a:buNone/>
                      </a:pPr>
                      <a:r>
                        <a:rPr b="1" lang="en-US" sz="1600" u="none" cap="none" strike="noStrike">
                          <a:solidFill>
                            <a:srgbClr val="FFFFFF"/>
                          </a:solidFill>
                          <a:latin typeface="Calibri"/>
                          <a:ea typeface="Calibri"/>
                          <a:cs typeface="Calibri"/>
                          <a:sym typeface="Calibri"/>
                        </a:rPr>
                        <a:t>New York, 2023</a:t>
                      </a:r>
                      <a:endParaRPr sz="1600" u="none" cap="none" strike="noStrike">
                        <a:latin typeface="Calibri"/>
                        <a:ea typeface="Calibri"/>
                        <a:cs typeface="Calibri"/>
                        <a:sym typeface="Calibri"/>
                      </a:endParaRPr>
                    </a:p>
                  </a:txBody>
                  <a:tcPr marT="63500" marB="63500" marR="63500" marL="63500" anchor="ctr">
                    <a:lnL cap="flat" cmpd="sng" w="12700">
                      <a:solidFill>
                        <a:srgbClr val="3D2A3A"/>
                      </a:solidFill>
                      <a:prstDash val="solid"/>
                      <a:round/>
                      <a:headEnd len="sm" w="sm" type="none"/>
                      <a:tailEnd len="sm" w="sm" type="none"/>
                    </a:lnL>
                    <a:lnR cap="flat" cmpd="sng" w="12700">
                      <a:solidFill>
                        <a:srgbClr val="3D2A3A"/>
                      </a:solidFill>
                      <a:prstDash val="solid"/>
                      <a:round/>
                      <a:headEnd len="sm" w="sm" type="none"/>
                      <a:tailEnd len="sm" w="sm" type="none"/>
                    </a:lnR>
                    <a:lnT cap="flat" cmpd="sng" w="12700">
                      <a:solidFill>
                        <a:srgbClr val="3D2A3A"/>
                      </a:solidFill>
                      <a:prstDash val="solid"/>
                      <a:round/>
                      <a:headEnd len="sm" w="sm" type="none"/>
                      <a:tailEnd len="sm" w="sm" type="none"/>
                    </a:lnT>
                    <a:lnB cap="flat" cmpd="sng" w="12700">
                      <a:solidFill>
                        <a:srgbClr val="3D2A3A"/>
                      </a:solidFill>
                      <a:prstDash val="solid"/>
                      <a:round/>
                      <a:headEnd len="sm" w="sm" type="none"/>
                      <a:tailEnd len="sm" w="sm" type="none"/>
                    </a:lnB>
                    <a:solidFill>
                      <a:srgbClr val="13294B"/>
                    </a:solidFill>
                  </a:tcPr>
                </a:tc>
                <a:tc>
                  <a:txBody>
                    <a:bodyPr/>
                    <a:lstStyle/>
                    <a:p>
                      <a:pPr indent="0" lvl="0" marL="0" marR="0" rtl="0" algn="l">
                        <a:spcBef>
                          <a:spcPts val="0"/>
                        </a:spcBef>
                        <a:spcAft>
                          <a:spcPts val="0"/>
                        </a:spcAft>
                        <a:buClr>
                          <a:srgbClr val="DCE7F7"/>
                        </a:buClr>
                        <a:buSzPts val="1600"/>
                        <a:buFont typeface="Calibri"/>
                        <a:buNone/>
                      </a:pPr>
                      <a:r>
                        <a:rPr lang="en-US" sz="1600" u="none" cap="none" strike="noStrike">
                          <a:solidFill>
                            <a:srgbClr val="DCE7F7"/>
                          </a:solidFill>
                          <a:latin typeface="Calibri"/>
                          <a:ea typeface="Calibri"/>
                          <a:cs typeface="Calibri"/>
                          <a:sym typeface="Calibri"/>
                        </a:rPr>
                        <a:t>Counsel filed a brief containing six judicial decisions that did not exist, then defended them after being warned.</a:t>
                      </a:r>
                      <a:endParaRPr sz="1600" u="none" cap="none" strike="noStrike">
                        <a:latin typeface="Calibri"/>
                        <a:ea typeface="Calibri"/>
                        <a:cs typeface="Calibri"/>
                        <a:sym typeface="Calibri"/>
                      </a:endParaRPr>
                    </a:p>
                  </a:txBody>
                  <a:tcPr marT="63500" marB="63500" marR="63500" marL="63500" anchor="ctr">
                    <a:lnL cap="flat" cmpd="sng" w="12700">
                      <a:solidFill>
                        <a:srgbClr val="3D2A3A"/>
                      </a:solidFill>
                      <a:prstDash val="solid"/>
                      <a:round/>
                      <a:headEnd len="sm" w="sm" type="none"/>
                      <a:tailEnd len="sm" w="sm" type="none"/>
                    </a:lnL>
                    <a:lnR cap="flat" cmpd="sng" w="12700">
                      <a:solidFill>
                        <a:srgbClr val="3D2A3A"/>
                      </a:solidFill>
                      <a:prstDash val="solid"/>
                      <a:round/>
                      <a:headEnd len="sm" w="sm" type="none"/>
                      <a:tailEnd len="sm" w="sm" type="none"/>
                    </a:lnR>
                    <a:lnT cap="flat" cmpd="sng" w="12700">
                      <a:solidFill>
                        <a:srgbClr val="3D2A3A"/>
                      </a:solidFill>
                      <a:prstDash val="solid"/>
                      <a:round/>
                      <a:headEnd len="sm" w="sm" type="none"/>
                      <a:tailEnd len="sm" w="sm" type="none"/>
                    </a:lnT>
                    <a:lnB cap="flat" cmpd="sng" w="12700">
                      <a:solidFill>
                        <a:srgbClr val="3D2A3A"/>
                      </a:solidFill>
                      <a:prstDash val="solid"/>
                      <a:round/>
                      <a:headEnd len="sm" w="sm" type="none"/>
                      <a:tailEnd len="sm" w="sm" type="none"/>
                    </a:lnB>
                    <a:solidFill>
                      <a:srgbClr val="13294B"/>
                    </a:solidFill>
                  </a:tcPr>
                </a:tc>
                <a:tc>
                  <a:txBody>
                    <a:bodyPr/>
                    <a:lstStyle/>
                    <a:p>
                      <a:pPr indent="0" lvl="0" marL="0" marR="0" rtl="0" algn="l">
                        <a:spcBef>
                          <a:spcPts val="0"/>
                        </a:spcBef>
                        <a:spcAft>
                          <a:spcPts val="0"/>
                        </a:spcAft>
                        <a:buClr>
                          <a:srgbClr val="F0C9C9"/>
                        </a:buClr>
                        <a:buSzPts val="1600"/>
                        <a:buFont typeface="Calibri"/>
                        <a:buNone/>
                      </a:pPr>
                      <a:r>
                        <a:rPr lang="en-US" sz="1600" u="none" cap="none" strike="noStrike">
                          <a:solidFill>
                            <a:srgbClr val="F0C9C9"/>
                          </a:solidFill>
                          <a:latin typeface="Calibri"/>
                          <a:ea typeface="Calibri"/>
                          <a:cs typeface="Calibri"/>
                          <a:sym typeface="Calibri"/>
                        </a:rPr>
                        <a:t>US$5,000 sanction on two lawyers and their firm. Global notoriety.</a:t>
                      </a:r>
                      <a:endParaRPr sz="1600" u="none" cap="none" strike="noStrike">
                        <a:latin typeface="Calibri"/>
                        <a:ea typeface="Calibri"/>
                        <a:cs typeface="Calibri"/>
                        <a:sym typeface="Calibri"/>
                      </a:endParaRPr>
                    </a:p>
                  </a:txBody>
                  <a:tcPr marT="63500" marB="63500" marR="63500" marL="63500" anchor="ctr">
                    <a:lnL cap="flat" cmpd="sng" w="12700">
                      <a:solidFill>
                        <a:srgbClr val="3D2A3A"/>
                      </a:solidFill>
                      <a:prstDash val="solid"/>
                      <a:round/>
                      <a:headEnd len="sm" w="sm" type="none"/>
                      <a:tailEnd len="sm" w="sm" type="none"/>
                    </a:lnL>
                    <a:lnR cap="flat" cmpd="sng" w="12700">
                      <a:solidFill>
                        <a:srgbClr val="3D2A3A"/>
                      </a:solidFill>
                      <a:prstDash val="solid"/>
                      <a:round/>
                      <a:headEnd len="sm" w="sm" type="none"/>
                      <a:tailEnd len="sm" w="sm" type="none"/>
                    </a:lnR>
                    <a:lnT cap="flat" cmpd="sng" w="12700">
                      <a:solidFill>
                        <a:srgbClr val="3D2A3A"/>
                      </a:solidFill>
                      <a:prstDash val="solid"/>
                      <a:round/>
                      <a:headEnd len="sm" w="sm" type="none"/>
                      <a:tailEnd len="sm" w="sm" type="none"/>
                    </a:lnT>
                    <a:lnB cap="flat" cmpd="sng" w="12700">
                      <a:solidFill>
                        <a:srgbClr val="3D2A3A"/>
                      </a:solidFill>
                      <a:prstDash val="solid"/>
                      <a:round/>
                      <a:headEnd len="sm" w="sm" type="none"/>
                      <a:tailEnd len="sm" w="sm" type="none"/>
                    </a:lnB>
                    <a:solidFill>
                      <a:srgbClr val="13294B"/>
                    </a:solidFill>
                  </a:tcPr>
                </a:tc>
              </a:tr>
              <a:tr h="893550">
                <a:tc>
                  <a:txBody>
                    <a:bodyPr/>
                    <a:lstStyle/>
                    <a:p>
                      <a:pPr indent="0" lvl="0" marL="0" marR="0" rtl="0" algn="l">
                        <a:spcBef>
                          <a:spcPts val="0"/>
                        </a:spcBef>
                        <a:spcAft>
                          <a:spcPts val="0"/>
                        </a:spcAft>
                        <a:buClr>
                          <a:srgbClr val="FFFFFF"/>
                        </a:buClr>
                        <a:buSzPts val="1600"/>
                        <a:buFont typeface="Calibri"/>
                        <a:buNone/>
                      </a:pPr>
                      <a:r>
                        <a:rPr b="1" lang="en-US" sz="1600" u="none" cap="none" strike="noStrike">
                          <a:solidFill>
                            <a:srgbClr val="FFFFFF"/>
                          </a:solidFill>
                          <a:latin typeface="Calibri"/>
                          <a:ea typeface="Calibri"/>
                          <a:cs typeface="Calibri"/>
                          <a:sym typeface="Calibri"/>
                        </a:rPr>
                        <a:t>Zachariah Crabill</a:t>
                      </a:r>
                      <a:endParaRPr sz="1600" u="none" cap="none" strike="noStrike">
                        <a:latin typeface="Calibri"/>
                        <a:ea typeface="Calibri"/>
                        <a:cs typeface="Calibri"/>
                        <a:sym typeface="Calibri"/>
                      </a:endParaRPr>
                    </a:p>
                    <a:p>
                      <a:pPr indent="0" lvl="0" marL="0" marR="0" rtl="0" algn="l">
                        <a:spcBef>
                          <a:spcPts val="0"/>
                        </a:spcBef>
                        <a:spcAft>
                          <a:spcPts val="0"/>
                        </a:spcAft>
                        <a:buClr>
                          <a:srgbClr val="FFFFFF"/>
                        </a:buClr>
                        <a:buSzPts val="1600"/>
                        <a:buFont typeface="Calibri"/>
                        <a:buNone/>
                      </a:pPr>
                      <a:r>
                        <a:rPr b="1" lang="en-US" sz="1600" u="none" cap="none" strike="noStrike">
                          <a:solidFill>
                            <a:srgbClr val="FFFFFF"/>
                          </a:solidFill>
                          <a:latin typeface="Calibri"/>
                          <a:ea typeface="Calibri"/>
                          <a:cs typeface="Calibri"/>
                          <a:sym typeface="Calibri"/>
                        </a:rPr>
                        <a:t>Colorado</a:t>
                      </a:r>
                      <a:endParaRPr sz="1600" u="none" cap="none" strike="noStrike">
                        <a:latin typeface="Calibri"/>
                        <a:ea typeface="Calibri"/>
                        <a:cs typeface="Calibri"/>
                        <a:sym typeface="Calibri"/>
                      </a:endParaRPr>
                    </a:p>
                  </a:txBody>
                  <a:tcPr marT="63500" marB="63500" marR="63500" marL="63500" anchor="ctr">
                    <a:lnL cap="flat" cmpd="sng" w="12700">
                      <a:solidFill>
                        <a:srgbClr val="3D2A3A"/>
                      </a:solidFill>
                      <a:prstDash val="solid"/>
                      <a:round/>
                      <a:headEnd len="sm" w="sm" type="none"/>
                      <a:tailEnd len="sm" w="sm" type="none"/>
                    </a:lnL>
                    <a:lnR cap="flat" cmpd="sng" w="12700">
                      <a:solidFill>
                        <a:srgbClr val="3D2A3A"/>
                      </a:solidFill>
                      <a:prstDash val="solid"/>
                      <a:round/>
                      <a:headEnd len="sm" w="sm" type="none"/>
                      <a:tailEnd len="sm" w="sm" type="none"/>
                    </a:lnR>
                    <a:lnT cap="flat" cmpd="sng" w="12700">
                      <a:solidFill>
                        <a:srgbClr val="3D2A3A"/>
                      </a:solidFill>
                      <a:prstDash val="solid"/>
                      <a:round/>
                      <a:headEnd len="sm" w="sm" type="none"/>
                      <a:tailEnd len="sm" w="sm" type="none"/>
                    </a:lnT>
                    <a:lnB cap="flat" cmpd="sng" w="12700">
                      <a:solidFill>
                        <a:srgbClr val="3D2A3A"/>
                      </a:solidFill>
                      <a:prstDash val="solid"/>
                      <a:round/>
                      <a:headEnd len="sm" w="sm" type="none"/>
                      <a:tailEnd len="sm" w="sm" type="none"/>
                    </a:lnB>
                    <a:solidFill>
                      <a:srgbClr val="13294B"/>
                    </a:solidFill>
                  </a:tcPr>
                </a:tc>
                <a:tc>
                  <a:txBody>
                    <a:bodyPr/>
                    <a:lstStyle/>
                    <a:p>
                      <a:pPr indent="0" lvl="0" marL="0" marR="0" rtl="0" algn="l">
                        <a:spcBef>
                          <a:spcPts val="0"/>
                        </a:spcBef>
                        <a:spcAft>
                          <a:spcPts val="0"/>
                        </a:spcAft>
                        <a:buClr>
                          <a:srgbClr val="DCE7F7"/>
                        </a:buClr>
                        <a:buSzPts val="1600"/>
                        <a:buFont typeface="Calibri"/>
                        <a:buNone/>
                      </a:pPr>
                      <a:r>
                        <a:rPr lang="en-US" sz="1600" u="none" cap="none" strike="noStrike">
                          <a:solidFill>
                            <a:srgbClr val="DCE7F7"/>
                          </a:solidFill>
                          <a:latin typeface="Calibri"/>
                          <a:ea typeface="Calibri"/>
                          <a:cs typeface="Calibri"/>
                          <a:sym typeface="Calibri"/>
                        </a:rPr>
                        <a:t>Filed fabricated citations, then attributed the error to an unnamed intern at the hearing.</a:t>
                      </a:r>
                      <a:endParaRPr sz="1600" u="none" cap="none" strike="noStrike">
                        <a:latin typeface="Calibri"/>
                        <a:ea typeface="Calibri"/>
                        <a:cs typeface="Calibri"/>
                        <a:sym typeface="Calibri"/>
                      </a:endParaRPr>
                    </a:p>
                  </a:txBody>
                  <a:tcPr marT="63500" marB="63500" marR="63500" marL="63500" anchor="ctr">
                    <a:lnL cap="flat" cmpd="sng" w="12700">
                      <a:solidFill>
                        <a:srgbClr val="3D2A3A"/>
                      </a:solidFill>
                      <a:prstDash val="solid"/>
                      <a:round/>
                      <a:headEnd len="sm" w="sm" type="none"/>
                      <a:tailEnd len="sm" w="sm" type="none"/>
                    </a:lnL>
                    <a:lnR cap="flat" cmpd="sng" w="12700">
                      <a:solidFill>
                        <a:srgbClr val="3D2A3A"/>
                      </a:solidFill>
                      <a:prstDash val="solid"/>
                      <a:round/>
                      <a:headEnd len="sm" w="sm" type="none"/>
                      <a:tailEnd len="sm" w="sm" type="none"/>
                    </a:lnR>
                    <a:lnT cap="flat" cmpd="sng" w="12700">
                      <a:solidFill>
                        <a:srgbClr val="3D2A3A"/>
                      </a:solidFill>
                      <a:prstDash val="solid"/>
                      <a:round/>
                      <a:headEnd len="sm" w="sm" type="none"/>
                      <a:tailEnd len="sm" w="sm" type="none"/>
                    </a:lnT>
                    <a:lnB cap="flat" cmpd="sng" w="12700">
                      <a:solidFill>
                        <a:srgbClr val="3D2A3A"/>
                      </a:solidFill>
                      <a:prstDash val="solid"/>
                      <a:round/>
                      <a:headEnd len="sm" w="sm" type="none"/>
                      <a:tailEnd len="sm" w="sm" type="none"/>
                    </a:lnB>
                    <a:solidFill>
                      <a:srgbClr val="13294B"/>
                    </a:solidFill>
                  </a:tcPr>
                </a:tc>
                <a:tc>
                  <a:txBody>
                    <a:bodyPr/>
                    <a:lstStyle/>
                    <a:p>
                      <a:pPr indent="0" lvl="0" marL="0" marR="0" rtl="0" algn="l">
                        <a:spcBef>
                          <a:spcPts val="0"/>
                        </a:spcBef>
                        <a:spcAft>
                          <a:spcPts val="0"/>
                        </a:spcAft>
                        <a:buClr>
                          <a:srgbClr val="F0C9C9"/>
                        </a:buClr>
                        <a:buSzPts val="1600"/>
                        <a:buFont typeface="Calibri"/>
                        <a:buNone/>
                      </a:pPr>
                      <a:r>
                        <a:rPr lang="en-US" sz="1600" u="none" cap="none" strike="noStrike">
                          <a:solidFill>
                            <a:srgbClr val="F0C9C9"/>
                          </a:solidFill>
                          <a:latin typeface="Calibri"/>
                          <a:ea typeface="Calibri"/>
                          <a:cs typeface="Calibri"/>
                          <a:sym typeface="Calibri"/>
                        </a:rPr>
                        <a:t>Two-year suspension. The blame-shifting cost more than the error.</a:t>
                      </a:r>
                      <a:endParaRPr sz="1600" u="none" cap="none" strike="noStrike">
                        <a:latin typeface="Calibri"/>
                        <a:ea typeface="Calibri"/>
                        <a:cs typeface="Calibri"/>
                        <a:sym typeface="Calibri"/>
                      </a:endParaRPr>
                    </a:p>
                  </a:txBody>
                  <a:tcPr marT="63500" marB="63500" marR="63500" marL="63500" anchor="ctr">
                    <a:lnL cap="flat" cmpd="sng" w="12700">
                      <a:solidFill>
                        <a:srgbClr val="3D2A3A"/>
                      </a:solidFill>
                      <a:prstDash val="solid"/>
                      <a:round/>
                      <a:headEnd len="sm" w="sm" type="none"/>
                      <a:tailEnd len="sm" w="sm" type="none"/>
                    </a:lnL>
                    <a:lnR cap="flat" cmpd="sng" w="12700">
                      <a:solidFill>
                        <a:srgbClr val="3D2A3A"/>
                      </a:solidFill>
                      <a:prstDash val="solid"/>
                      <a:round/>
                      <a:headEnd len="sm" w="sm" type="none"/>
                      <a:tailEnd len="sm" w="sm" type="none"/>
                    </a:lnR>
                    <a:lnT cap="flat" cmpd="sng" w="12700">
                      <a:solidFill>
                        <a:srgbClr val="3D2A3A"/>
                      </a:solidFill>
                      <a:prstDash val="solid"/>
                      <a:round/>
                      <a:headEnd len="sm" w="sm" type="none"/>
                      <a:tailEnd len="sm" w="sm" type="none"/>
                    </a:lnT>
                    <a:lnB cap="flat" cmpd="sng" w="12700">
                      <a:solidFill>
                        <a:srgbClr val="3D2A3A"/>
                      </a:solidFill>
                      <a:prstDash val="solid"/>
                      <a:round/>
                      <a:headEnd len="sm" w="sm" type="none"/>
                      <a:tailEnd len="sm" w="sm" type="none"/>
                    </a:lnB>
                    <a:solidFill>
                      <a:srgbClr val="13294B"/>
                    </a:solidFill>
                  </a:tcPr>
                </a:tc>
              </a:tr>
              <a:tr h="1096300">
                <a:tc>
                  <a:txBody>
                    <a:bodyPr/>
                    <a:lstStyle/>
                    <a:p>
                      <a:pPr indent="0" lvl="0" marL="0" marR="0" rtl="0" algn="l">
                        <a:spcBef>
                          <a:spcPts val="0"/>
                        </a:spcBef>
                        <a:spcAft>
                          <a:spcPts val="0"/>
                        </a:spcAft>
                        <a:buClr>
                          <a:srgbClr val="FFFFFF"/>
                        </a:buClr>
                        <a:buSzPts val="1600"/>
                        <a:buFont typeface="Calibri"/>
                        <a:buNone/>
                      </a:pPr>
                      <a:r>
                        <a:rPr b="1" lang="en-US" sz="1600" u="none" cap="none" strike="noStrike">
                          <a:solidFill>
                            <a:srgbClr val="FFFFFF"/>
                          </a:solidFill>
                          <a:latin typeface="Calibri"/>
                          <a:ea typeface="Calibri"/>
                          <a:cs typeface="Calibri"/>
                          <a:sym typeface="Calibri"/>
                        </a:rPr>
                        <a:t>Nebraska attorney</a:t>
                      </a:r>
                      <a:endParaRPr sz="1600" u="none" cap="none" strike="noStrike">
                        <a:latin typeface="Calibri"/>
                        <a:ea typeface="Calibri"/>
                        <a:cs typeface="Calibri"/>
                        <a:sym typeface="Calibri"/>
                      </a:endParaRPr>
                    </a:p>
                    <a:p>
                      <a:pPr indent="0" lvl="0" marL="0" marR="0" rtl="0" algn="l">
                        <a:spcBef>
                          <a:spcPts val="0"/>
                        </a:spcBef>
                        <a:spcAft>
                          <a:spcPts val="0"/>
                        </a:spcAft>
                        <a:buClr>
                          <a:srgbClr val="FFFFFF"/>
                        </a:buClr>
                        <a:buSzPts val="1600"/>
                        <a:buFont typeface="Calibri"/>
                        <a:buNone/>
                      </a:pPr>
                      <a:r>
                        <a:rPr b="1" lang="en-US" sz="1600" u="none" cap="none" strike="noStrike">
                          <a:solidFill>
                            <a:srgbClr val="FFFFFF"/>
                          </a:solidFill>
                          <a:latin typeface="Calibri"/>
                          <a:ea typeface="Calibri"/>
                          <a:cs typeface="Calibri"/>
                          <a:sym typeface="Calibri"/>
                        </a:rPr>
                        <a:t>February 2026</a:t>
                      </a:r>
                      <a:endParaRPr sz="1600" u="none" cap="none" strike="noStrike">
                        <a:latin typeface="Calibri"/>
                        <a:ea typeface="Calibri"/>
                        <a:cs typeface="Calibri"/>
                        <a:sym typeface="Calibri"/>
                      </a:endParaRPr>
                    </a:p>
                  </a:txBody>
                  <a:tcPr marT="63500" marB="63500" marR="63500" marL="63500" anchor="ctr">
                    <a:lnL cap="flat" cmpd="sng" w="12700">
                      <a:solidFill>
                        <a:srgbClr val="3D2A3A"/>
                      </a:solidFill>
                      <a:prstDash val="solid"/>
                      <a:round/>
                      <a:headEnd len="sm" w="sm" type="none"/>
                      <a:tailEnd len="sm" w="sm" type="none"/>
                    </a:lnL>
                    <a:lnR cap="flat" cmpd="sng" w="12700">
                      <a:solidFill>
                        <a:srgbClr val="3D2A3A"/>
                      </a:solidFill>
                      <a:prstDash val="solid"/>
                      <a:round/>
                      <a:headEnd len="sm" w="sm" type="none"/>
                      <a:tailEnd len="sm" w="sm" type="none"/>
                    </a:lnR>
                    <a:lnT cap="flat" cmpd="sng" w="12700">
                      <a:solidFill>
                        <a:srgbClr val="3D2A3A"/>
                      </a:solidFill>
                      <a:prstDash val="solid"/>
                      <a:round/>
                      <a:headEnd len="sm" w="sm" type="none"/>
                      <a:tailEnd len="sm" w="sm" type="none"/>
                    </a:lnT>
                    <a:lnB cap="flat" cmpd="sng" w="12700">
                      <a:solidFill>
                        <a:srgbClr val="3D2A3A"/>
                      </a:solidFill>
                      <a:prstDash val="solid"/>
                      <a:round/>
                      <a:headEnd len="sm" w="sm" type="none"/>
                      <a:tailEnd len="sm" w="sm" type="none"/>
                    </a:lnB>
                    <a:solidFill>
                      <a:srgbClr val="13294B"/>
                    </a:solidFill>
                  </a:tcPr>
                </a:tc>
                <a:tc>
                  <a:txBody>
                    <a:bodyPr/>
                    <a:lstStyle/>
                    <a:p>
                      <a:pPr indent="0" lvl="0" marL="0" marR="0" rtl="0" algn="l">
                        <a:spcBef>
                          <a:spcPts val="0"/>
                        </a:spcBef>
                        <a:spcAft>
                          <a:spcPts val="0"/>
                        </a:spcAft>
                        <a:buClr>
                          <a:srgbClr val="DCE7F7"/>
                        </a:buClr>
                        <a:buSzPts val="1600"/>
                        <a:buFont typeface="Calibri"/>
                        <a:buNone/>
                      </a:pPr>
                      <a:r>
                        <a:rPr lang="en-US" sz="1600" u="none" cap="none" strike="noStrike">
                          <a:solidFill>
                            <a:srgbClr val="DCE7F7"/>
                          </a:solidFill>
                          <a:latin typeface="Calibri"/>
                          <a:ea typeface="Calibri"/>
                          <a:cs typeface="Calibri"/>
                          <a:sym typeface="Calibri"/>
                        </a:rPr>
                        <a:t>In a divorce appeal, 57 of 63 citations were defective — 20 hallucinated cases, three fabricated decisions, invented statutory quotations. He first denied using AI, then admitted it.</a:t>
                      </a:r>
                      <a:endParaRPr sz="1600" u="none" cap="none" strike="noStrike">
                        <a:latin typeface="Calibri"/>
                        <a:ea typeface="Calibri"/>
                        <a:cs typeface="Calibri"/>
                        <a:sym typeface="Calibri"/>
                      </a:endParaRPr>
                    </a:p>
                  </a:txBody>
                  <a:tcPr marT="63500" marB="63500" marR="63500" marL="63500" anchor="ctr">
                    <a:lnL cap="flat" cmpd="sng" w="12700">
                      <a:solidFill>
                        <a:srgbClr val="3D2A3A"/>
                      </a:solidFill>
                      <a:prstDash val="solid"/>
                      <a:round/>
                      <a:headEnd len="sm" w="sm" type="none"/>
                      <a:tailEnd len="sm" w="sm" type="none"/>
                    </a:lnL>
                    <a:lnR cap="flat" cmpd="sng" w="12700">
                      <a:solidFill>
                        <a:srgbClr val="3D2A3A"/>
                      </a:solidFill>
                      <a:prstDash val="solid"/>
                      <a:round/>
                      <a:headEnd len="sm" w="sm" type="none"/>
                      <a:tailEnd len="sm" w="sm" type="none"/>
                    </a:lnR>
                    <a:lnT cap="flat" cmpd="sng" w="12700">
                      <a:solidFill>
                        <a:srgbClr val="3D2A3A"/>
                      </a:solidFill>
                      <a:prstDash val="solid"/>
                      <a:round/>
                      <a:headEnd len="sm" w="sm" type="none"/>
                      <a:tailEnd len="sm" w="sm" type="none"/>
                    </a:lnT>
                    <a:lnB cap="flat" cmpd="sng" w="12700">
                      <a:solidFill>
                        <a:srgbClr val="3D2A3A"/>
                      </a:solidFill>
                      <a:prstDash val="solid"/>
                      <a:round/>
                      <a:headEnd len="sm" w="sm" type="none"/>
                      <a:tailEnd len="sm" w="sm" type="none"/>
                    </a:lnB>
                    <a:solidFill>
                      <a:srgbClr val="13294B"/>
                    </a:solidFill>
                  </a:tcPr>
                </a:tc>
                <a:tc>
                  <a:txBody>
                    <a:bodyPr/>
                    <a:lstStyle/>
                    <a:p>
                      <a:pPr indent="0" lvl="0" marL="0" marR="0" rtl="0" algn="l">
                        <a:spcBef>
                          <a:spcPts val="0"/>
                        </a:spcBef>
                        <a:spcAft>
                          <a:spcPts val="0"/>
                        </a:spcAft>
                        <a:buClr>
                          <a:srgbClr val="F0C9C9"/>
                        </a:buClr>
                        <a:buSzPts val="1600"/>
                        <a:buFont typeface="Calibri"/>
                        <a:buNone/>
                      </a:pPr>
                      <a:r>
                        <a:rPr lang="en-US" sz="1600" u="none" cap="none" strike="noStrike">
                          <a:solidFill>
                            <a:srgbClr val="F0C9C9"/>
                          </a:solidFill>
                          <a:latin typeface="Calibri"/>
                          <a:ea typeface="Calibri"/>
                          <a:cs typeface="Calibri"/>
                          <a:sym typeface="Calibri"/>
                        </a:rPr>
                        <a:t>Suspended by the Nebraska Supreme Court pending disciplinary investigation.</a:t>
                      </a:r>
                      <a:endParaRPr sz="1600" u="none" cap="none" strike="noStrike">
                        <a:latin typeface="Calibri"/>
                        <a:ea typeface="Calibri"/>
                        <a:cs typeface="Calibri"/>
                        <a:sym typeface="Calibri"/>
                      </a:endParaRPr>
                    </a:p>
                  </a:txBody>
                  <a:tcPr marT="63500" marB="63500" marR="63500" marL="63500" anchor="ctr">
                    <a:lnL cap="flat" cmpd="sng" w="12700">
                      <a:solidFill>
                        <a:srgbClr val="3D2A3A"/>
                      </a:solidFill>
                      <a:prstDash val="solid"/>
                      <a:round/>
                      <a:headEnd len="sm" w="sm" type="none"/>
                      <a:tailEnd len="sm" w="sm" type="none"/>
                    </a:lnL>
                    <a:lnR cap="flat" cmpd="sng" w="12700">
                      <a:solidFill>
                        <a:srgbClr val="3D2A3A"/>
                      </a:solidFill>
                      <a:prstDash val="solid"/>
                      <a:round/>
                      <a:headEnd len="sm" w="sm" type="none"/>
                      <a:tailEnd len="sm" w="sm" type="none"/>
                    </a:lnR>
                    <a:lnT cap="flat" cmpd="sng" w="12700">
                      <a:solidFill>
                        <a:srgbClr val="3D2A3A"/>
                      </a:solidFill>
                      <a:prstDash val="solid"/>
                      <a:round/>
                      <a:headEnd len="sm" w="sm" type="none"/>
                      <a:tailEnd len="sm" w="sm" type="none"/>
                    </a:lnT>
                    <a:lnB cap="flat" cmpd="sng" w="12700">
                      <a:solidFill>
                        <a:srgbClr val="3D2A3A"/>
                      </a:solidFill>
                      <a:prstDash val="solid"/>
                      <a:round/>
                      <a:headEnd len="sm" w="sm" type="none"/>
                      <a:tailEnd len="sm" w="sm" type="none"/>
                    </a:lnB>
                    <a:solidFill>
                      <a:srgbClr val="13294B"/>
                    </a:solidFill>
                  </a:tcPr>
                </a:tc>
              </a:tr>
              <a:tr h="1096300">
                <a:tc>
                  <a:txBody>
                    <a:bodyPr/>
                    <a:lstStyle/>
                    <a:p>
                      <a:pPr indent="0" lvl="0" marL="0" marR="0" rtl="0" algn="l">
                        <a:spcBef>
                          <a:spcPts val="0"/>
                        </a:spcBef>
                        <a:spcAft>
                          <a:spcPts val="0"/>
                        </a:spcAft>
                        <a:buClr>
                          <a:srgbClr val="FFFFFF"/>
                        </a:buClr>
                        <a:buSzPts val="1600"/>
                        <a:buFont typeface="Calibri"/>
                        <a:buNone/>
                      </a:pPr>
                      <a:r>
                        <a:rPr b="1" lang="en-US" sz="1600" u="none" cap="none" strike="noStrike">
                          <a:solidFill>
                            <a:srgbClr val="FFFFFF"/>
                          </a:solidFill>
                          <a:latin typeface="Calibri"/>
                          <a:ea typeface="Calibri"/>
                          <a:cs typeface="Calibri"/>
                          <a:sym typeface="Calibri"/>
                        </a:rPr>
                        <a:t>Withers v. City of Aberdeen</a:t>
                      </a:r>
                      <a:endParaRPr sz="1600" u="none" cap="none" strike="noStrike">
                        <a:latin typeface="Calibri"/>
                        <a:ea typeface="Calibri"/>
                        <a:cs typeface="Calibri"/>
                        <a:sym typeface="Calibri"/>
                      </a:endParaRPr>
                    </a:p>
                    <a:p>
                      <a:pPr indent="0" lvl="0" marL="0" marR="0" rtl="0" algn="l">
                        <a:spcBef>
                          <a:spcPts val="0"/>
                        </a:spcBef>
                        <a:spcAft>
                          <a:spcPts val="0"/>
                        </a:spcAft>
                        <a:buClr>
                          <a:srgbClr val="FFFFFF"/>
                        </a:buClr>
                        <a:buSzPts val="1600"/>
                        <a:buFont typeface="Calibri"/>
                        <a:buNone/>
                      </a:pPr>
                      <a:r>
                        <a:rPr b="1" lang="en-US" sz="1600" u="none" cap="none" strike="noStrike">
                          <a:solidFill>
                            <a:srgbClr val="FFFFFF"/>
                          </a:solidFill>
                          <a:latin typeface="Calibri"/>
                          <a:ea typeface="Calibri"/>
                          <a:cs typeface="Calibri"/>
                          <a:sym typeface="Calibri"/>
                        </a:rPr>
                        <a:t>Mississippi, June 2026</a:t>
                      </a:r>
                      <a:endParaRPr sz="1600" u="none" cap="none" strike="noStrike">
                        <a:latin typeface="Calibri"/>
                        <a:ea typeface="Calibri"/>
                        <a:cs typeface="Calibri"/>
                        <a:sym typeface="Calibri"/>
                      </a:endParaRPr>
                    </a:p>
                  </a:txBody>
                  <a:tcPr marT="63500" marB="63500" marR="63500" marL="63500" anchor="ctr">
                    <a:lnL cap="flat" cmpd="sng" w="12700">
                      <a:solidFill>
                        <a:srgbClr val="3D2A3A"/>
                      </a:solidFill>
                      <a:prstDash val="solid"/>
                      <a:round/>
                      <a:headEnd len="sm" w="sm" type="none"/>
                      <a:tailEnd len="sm" w="sm" type="none"/>
                    </a:lnL>
                    <a:lnR cap="flat" cmpd="sng" w="12700">
                      <a:solidFill>
                        <a:srgbClr val="3D2A3A"/>
                      </a:solidFill>
                      <a:prstDash val="solid"/>
                      <a:round/>
                      <a:headEnd len="sm" w="sm" type="none"/>
                      <a:tailEnd len="sm" w="sm" type="none"/>
                    </a:lnR>
                    <a:lnT cap="flat" cmpd="sng" w="12700">
                      <a:solidFill>
                        <a:srgbClr val="3D2A3A"/>
                      </a:solidFill>
                      <a:prstDash val="solid"/>
                      <a:round/>
                      <a:headEnd len="sm" w="sm" type="none"/>
                      <a:tailEnd len="sm" w="sm" type="none"/>
                    </a:lnT>
                    <a:lnB cap="flat" cmpd="sng" w="12700">
                      <a:solidFill>
                        <a:srgbClr val="3D2A3A"/>
                      </a:solidFill>
                      <a:prstDash val="solid"/>
                      <a:round/>
                      <a:headEnd len="sm" w="sm" type="none"/>
                      <a:tailEnd len="sm" w="sm" type="none"/>
                    </a:lnB>
                    <a:solidFill>
                      <a:srgbClr val="13294B"/>
                    </a:solidFill>
                  </a:tcPr>
                </a:tc>
                <a:tc>
                  <a:txBody>
                    <a:bodyPr/>
                    <a:lstStyle/>
                    <a:p>
                      <a:pPr indent="0" lvl="0" marL="0" marR="0" rtl="0" algn="l">
                        <a:spcBef>
                          <a:spcPts val="0"/>
                        </a:spcBef>
                        <a:spcAft>
                          <a:spcPts val="0"/>
                        </a:spcAft>
                        <a:buClr>
                          <a:srgbClr val="DCE7F7"/>
                        </a:buClr>
                        <a:buSzPts val="1600"/>
                        <a:buFont typeface="Calibri"/>
                        <a:buNone/>
                      </a:pPr>
                      <a:r>
                        <a:rPr lang="en-US" sz="1600" u="none" cap="none" strike="noStrike">
                          <a:solidFill>
                            <a:srgbClr val="DCE7F7"/>
                          </a:solidFill>
                          <a:latin typeface="Calibri"/>
                          <a:ea typeface="Calibri"/>
                          <a:cs typeface="Calibri"/>
                          <a:sym typeface="Calibri"/>
                        </a:rPr>
                        <a:t>Both sides filed fabricated citations in the same matter.</a:t>
                      </a:r>
                      <a:endParaRPr sz="1600" u="none" cap="none" strike="noStrike">
                        <a:latin typeface="Calibri"/>
                        <a:ea typeface="Calibri"/>
                        <a:cs typeface="Calibri"/>
                        <a:sym typeface="Calibri"/>
                      </a:endParaRPr>
                    </a:p>
                  </a:txBody>
                  <a:tcPr marT="63500" marB="63500" marR="63500" marL="63500" anchor="ctr">
                    <a:lnL cap="flat" cmpd="sng" w="12700">
                      <a:solidFill>
                        <a:srgbClr val="3D2A3A"/>
                      </a:solidFill>
                      <a:prstDash val="solid"/>
                      <a:round/>
                      <a:headEnd len="sm" w="sm" type="none"/>
                      <a:tailEnd len="sm" w="sm" type="none"/>
                    </a:lnL>
                    <a:lnR cap="flat" cmpd="sng" w="12700">
                      <a:solidFill>
                        <a:srgbClr val="3D2A3A"/>
                      </a:solidFill>
                      <a:prstDash val="solid"/>
                      <a:round/>
                      <a:headEnd len="sm" w="sm" type="none"/>
                      <a:tailEnd len="sm" w="sm" type="none"/>
                    </a:lnR>
                    <a:lnT cap="flat" cmpd="sng" w="12700">
                      <a:solidFill>
                        <a:srgbClr val="3D2A3A"/>
                      </a:solidFill>
                      <a:prstDash val="solid"/>
                      <a:round/>
                      <a:headEnd len="sm" w="sm" type="none"/>
                      <a:tailEnd len="sm" w="sm" type="none"/>
                    </a:lnT>
                    <a:lnB cap="flat" cmpd="sng" w="12700">
                      <a:solidFill>
                        <a:srgbClr val="3D2A3A"/>
                      </a:solidFill>
                      <a:prstDash val="solid"/>
                      <a:round/>
                      <a:headEnd len="sm" w="sm" type="none"/>
                      <a:tailEnd len="sm" w="sm" type="none"/>
                    </a:lnB>
                    <a:solidFill>
                      <a:srgbClr val="13294B"/>
                    </a:solidFill>
                  </a:tcPr>
                </a:tc>
                <a:tc>
                  <a:txBody>
                    <a:bodyPr/>
                    <a:lstStyle/>
                    <a:p>
                      <a:pPr indent="0" lvl="0" marL="0" marR="0" rtl="0" algn="l">
                        <a:spcBef>
                          <a:spcPts val="0"/>
                        </a:spcBef>
                        <a:spcAft>
                          <a:spcPts val="0"/>
                        </a:spcAft>
                        <a:buClr>
                          <a:srgbClr val="F0C9C9"/>
                        </a:buClr>
                        <a:buSzPts val="1600"/>
                        <a:buFont typeface="Calibri"/>
                        <a:buNone/>
                      </a:pPr>
                      <a:r>
                        <a:rPr lang="en-US" sz="1600" u="none" cap="none" strike="noStrike">
                          <a:solidFill>
                            <a:srgbClr val="F0C9C9"/>
                          </a:solidFill>
                          <a:latin typeface="Calibri"/>
                          <a:ea typeface="Calibri"/>
                          <a:cs typeface="Calibri"/>
                          <a:sym typeface="Calibri"/>
                        </a:rPr>
                        <a:t>The judge cancelled the trial and suspended both lead attorneys from the district for two years.</a:t>
                      </a:r>
                      <a:endParaRPr sz="1600" u="none" cap="none" strike="noStrike">
                        <a:latin typeface="Calibri"/>
                        <a:ea typeface="Calibri"/>
                        <a:cs typeface="Calibri"/>
                        <a:sym typeface="Calibri"/>
                      </a:endParaRPr>
                    </a:p>
                  </a:txBody>
                  <a:tcPr marT="63500" marB="63500" marR="63500" marL="63500" anchor="ctr">
                    <a:lnL cap="flat" cmpd="sng" w="12700">
                      <a:solidFill>
                        <a:srgbClr val="3D2A3A"/>
                      </a:solidFill>
                      <a:prstDash val="solid"/>
                      <a:round/>
                      <a:headEnd len="sm" w="sm" type="none"/>
                      <a:tailEnd len="sm" w="sm" type="none"/>
                    </a:lnL>
                    <a:lnR cap="flat" cmpd="sng" w="12700">
                      <a:solidFill>
                        <a:srgbClr val="3D2A3A"/>
                      </a:solidFill>
                      <a:prstDash val="solid"/>
                      <a:round/>
                      <a:headEnd len="sm" w="sm" type="none"/>
                      <a:tailEnd len="sm" w="sm" type="none"/>
                    </a:lnR>
                    <a:lnT cap="flat" cmpd="sng" w="12700">
                      <a:solidFill>
                        <a:srgbClr val="3D2A3A"/>
                      </a:solidFill>
                      <a:prstDash val="solid"/>
                      <a:round/>
                      <a:headEnd len="sm" w="sm" type="none"/>
                      <a:tailEnd len="sm" w="sm" type="none"/>
                    </a:lnT>
                    <a:lnB cap="flat" cmpd="sng" w="12700">
                      <a:solidFill>
                        <a:srgbClr val="3D2A3A"/>
                      </a:solidFill>
                      <a:prstDash val="solid"/>
                      <a:round/>
                      <a:headEnd len="sm" w="sm" type="none"/>
                      <a:tailEnd len="sm" w="sm" type="none"/>
                    </a:lnB>
                    <a:solidFill>
                      <a:srgbClr val="13294B"/>
                    </a:solidFill>
                  </a:tcPr>
                </a:tc>
              </a:tr>
            </a:tbl>
          </a:graphicData>
        </a:graphic>
      </p:graphicFrame>
      <p:sp>
        <p:nvSpPr>
          <p:cNvPr id="423" name="Google Shape;423;p21"/>
          <p:cNvSpPr/>
          <p:nvPr/>
        </p:nvSpPr>
        <p:spPr>
          <a:xfrm>
            <a:off x="411480" y="5358384"/>
            <a:ext cx="11155680" cy="786384"/>
          </a:xfrm>
          <a:prstGeom prst="roundRect">
            <a:avLst>
              <a:gd fmla="val 11628" name="adj"/>
            </a:avLst>
          </a:prstGeom>
          <a:solidFill>
            <a:srgbClr val="16305A"/>
          </a:solidFill>
          <a:ln cap="flat" cmpd="sng" w="15225">
            <a:solidFill>
              <a:srgbClr val="D7A9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1"/>
          <p:cNvSpPr/>
          <p:nvPr/>
        </p:nvSpPr>
        <p:spPr>
          <a:xfrm>
            <a:off x="731520" y="5468112"/>
            <a:ext cx="10515600" cy="566928"/>
          </a:xfrm>
          <a:prstGeom prst="rect">
            <a:avLst/>
          </a:prstGeom>
          <a:noFill/>
          <a:ln>
            <a:noFill/>
          </a:ln>
        </p:spPr>
        <p:txBody>
          <a:bodyPr anchorCtr="0" anchor="ctr" bIns="0" lIns="0" spcFirstLastPara="1" rIns="0" wrap="square" tIns="0">
            <a:noAutofit/>
          </a:bodyPr>
          <a:lstStyle/>
          <a:p>
            <a:pPr indent="0" lvl="0" marL="0" marR="0" rtl="0" algn="l">
              <a:lnSpc>
                <a:spcPct val="85000"/>
              </a:lnSpc>
              <a:spcBef>
                <a:spcPts val="0"/>
              </a:spcBef>
              <a:spcAft>
                <a:spcPts val="0"/>
              </a:spcAft>
              <a:buClr>
                <a:srgbClr val="D7A93F"/>
              </a:buClr>
              <a:buSzPts val="2000"/>
              <a:buFont typeface="Calibri"/>
              <a:buNone/>
            </a:pPr>
            <a:r>
              <a:rPr b="1" lang="en-US" sz="2000">
                <a:solidFill>
                  <a:srgbClr val="D7A93F"/>
                </a:solidFill>
                <a:latin typeface="Calibri"/>
                <a:ea typeface="Calibri"/>
                <a:cs typeface="Calibri"/>
                <a:sym typeface="Calibri"/>
              </a:rPr>
              <a:t>The pattern, in every single case:  </a:t>
            </a:r>
            <a:r>
              <a:rPr lang="en-US" sz="2000">
                <a:solidFill>
                  <a:srgbClr val="FFFFFF"/>
                </a:solidFill>
                <a:latin typeface="Calibri"/>
                <a:ea typeface="Calibri"/>
                <a:cs typeface="Calibri"/>
                <a:sym typeface="Calibri"/>
              </a:rPr>
              <a:t>the sanction did not fall for using AI. It fell for signing a citation the professional had not read.</a:t>
            </a:r>
            <a:endParaRPr sz="2000">
              <a:solidFill>
                <a:schemeClr val="dk1"/>
              </a:solidFill>
              <a:latin typeface="Calibri"/>
              <a:ea typeface="Calibri"/>
              <a:cs typeface="Calibri"/>
              <a:sym typeface="Calibri"/>
            </a:endParaRPr>
          </a:p>
        </p:txBody>
      </p:sp>
      <p:sp>
        <p:nvSpPr>
          <p:cNvPr id="425" name="Google Shape;425;p21"/>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426" name="Google Shape;426;p21"/>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23</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430" name="Shape 430"/>
        <p:cNvGrpSpPr/>
        <p:nvPr/>
      </p:nvGrpSpPr>
      <p:grpSpPr>
        <a:xfrm>
          <a:off x="0" y="0"/>
          <a:ext cx="0" cy="0"/>
          <a:chOff x="0" y="0"/>
          <a:chExt cx="0" cy="0"/>
        </a:xfrm>
      </p:grpSpPr>
      <p:sp>
        <p:nvSpPr>
          <p:cNvPr id="431" name="Google Shape;431;p22"/>
          <p:cNvSpPr txBox="1"/>
          <p:nvPr/>
        </p:nvSpPr>
        <p:spPr>
          <a:xfrm>
            <a:off x="502920" y="310896"/>
            <a:ext cx="11183112"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000"/>
              <a:buFont typeface="Calibri"/>
              <a:buNone/>
            </a:pPr>
            <a:r>
              <a:rPr b="1" lang="en-US" sz="1000">
                <a:solidFill>
                  <a:srgbClr val="D7A93F"/>
                </a:solidFill>
                <a:latin typeface="Calibri"/>
                <a:ea typeface="Calibri"/>
                <a:cs typeface="Calibri"/>
                <a:sym typeface="Calibri"/>
              </a:rPr>
              <a:t>QUESTION FIVE  ·  THE PUBLIC RECORD</a:t>
            </a:r>
            <a:endParaRPr/>
          </a:p>
        </p:txBody>
      </p:sp>
      <p:sp>
        <p:nvSpPr>
          <p:cNvPr id="432" name="Google Shape;432;p22"/>
          <p:cNvSpPr txBox="1"/>
          <p:nvPr/>
        </p:nvSpPr>
        <p:spPr>
          <a:xfrm>
            <a:off x="502920" y="585216"/>
            <a:ext cx="11183112" cy="512064"/>
          </a:xfrm>
          <a:prstGeom prst="rect">
            <a:avLst/>
          </a:prstGeom>
          <a:noFill/>
          <a:ln>
            <a:noFill/>
          </a:ln>
        </p:spPr>
        <p:txBody>
          <a:bodyPr anchorCtr="0" anchor="ctr" bIns="0" lIns="0" spcFirstLastPara="1" rIns="0" wrap="square" tIns="0">
            <a:noAutofit/>
          </a:bodyPr>
          <a:lstStyle/>
          <a:p>
            <a:pPr indent="0" lvl="0" marL="0" marR="0" rtl="0" algn="l">
              <a:lnSpc>
                <a:spcPct val="105357"/>
              </a:lnSpc>
              <a:spcBef>
                <a:spcPts val="0"/>
              </a:spcBef>
              <a:spcAft>
                <a:spcPts val="0"/>
              </a:spcAft>
              <a:buClr>
                <a:srgbClr val="FFFFFF"/>
              </a:buClr>
              <a:buSzPts val="2800"/>
              <a:buFont typeface="Cambria"/>
              <a:buNone/>
            </a:pPr>
            <a:r>
              <a:rPr b="1" lang="en-US" sz="2800">
                <a:solidFill>
                  <a:srgbClr val="FFFFFF"/>
                </a:solidFill>
                <a:latin typeface="Cambria"/>
                <a:ea typeface="Cambria"/>
                <a:cs typeface="Cambria"/>
                <a:sym typeface="Cambria"/>
              </a:rPr>
              <a:t>DO NOT TAKE MY WORD FOR IT — CHECK THE REGISTER</a:t>
            </a:r>
            <a:endParaRPr/>
          </a:p>
        </p:txBody>
      </p:sp>
      <p:sp>
        <p:nvSpPr>
          <p:cNvPr id="433" name="Google Shape;433;p22"/>
          <p:cNvSpPr txBox="1"/>
          <p:nvPr/>
        </p:nvSpPr>
        <p:spPr>
          <a:xfrm>
            <a:off x="502920" y="1188720"/>
            <a:ext cx="11183112"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DB4D6"/>
              </a:buClr>
              <a:buSzPts val="1300"/>
              <a:buFont typeface="Calibri"/>
              <a:buNone/>
            </a:pPr>
            <a:r>
              <a:rPr lang="en-US" sz="1300">
                <a:solidFill>
                  <a:srgbClr val="9DB4D6"/>
                </a:solidFill>
                <a:latin typeface="Calibri"/>
                <a:ea typeface="Calibri"/>
                <a:cs typeface="Calibri"/>
                <a:sym typeface="Calibri"/>
              </a:rPr>
              <a:t>Live databases and studies recording fabricated citations filed by lawyers who used AI blindly. Every title below is a working link.</a:t>
            </a:r>
            <a:endParaRPr/>
          </a:p>
        </p:txBody>
      </p:sp>
      <p:sp>
        <p:nvSpPr>
          <p:cNvPr id="434" name="Google Shape;434;p22"/>
          <p:cNvSpPr/>
          <p:nvPr/>
        </p:nvSpPr>
        <p:spPr>
          <a:xfrm>
            <a:off x="502920" y="1554480"/>
            <a:ext cx="11183112" cy="822960"/>
          </a:xfrm>
          <a:prstGeom prst="roundRect">
            <a:avLst>
              <a:gd fmla="val 3500" name="adj"/>
            </a:avLst>
          </a:prstGeom>
          <a:solidFill>
            <a:srgbClr val="13294B"/>
          </a:solidFill>
          <a:ln cap="flat" cmpd="sng" w="12700">
            <a:solidFill>
              <a:srgbClr val="22406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435" name="Google Shape;435;p22"/>
          <p:cNvSpPr/>
          <p:nvPr/>
        </p:nvSpPr>
        <p:spPr>
          <a:xfrm>
            <a:off x="722376" y="1783080"/>
            <a:ext cx="365760" cy="365760"/>
          </a:xfrm>
          <a:prstGeom prst="ellipse">
            <a:avLst/>
          </a:prstGeom>
          <a:solidFill>
            <a:srgbClr val="D7A93F"/>
          </a:solidFill>
          <a:ln>
            <a:noFill/>
          </a:ln>
        </p:spPr>
        <p:txBody>
          <a:bodyPr anchorCtr="0" anchor="ctr" bIns="0" lIns="0" spcFirstLastPara="1" rIns="0" wrap="square" tIns="0">
            <a:noAutofit/>
          </a:bodyPr>
          <a:lstStyle/>
          <a:p>
            <a:pPr indent="0" lvl="0" marL="0" marR="0" rtl="0" algn="ctr">
              <a:spcBef>
                <a:spcPts val="0"/>
              </a:spcBef>
              <a:spcAft>
                <a:spcPts val="0"/>
              </a:spcAft>
              <a:buClr>
                <a:srgbClr val="0B1B33"/>
              </a:buClr>
              <a:buSzPts val="1200"/>
              <a:buFont typeface="Cambria"/>
              <a:buNone/>
            </a:pPr>
            <a:r>
              <a:rPr b="1" lang="en-US" sz="1200">
                <a:solidFill>
                  <a:srgbClr val="0B1B33"/>
                </a:solidFill>
                <a:latin typeface="Cambria"/>
                <a:ea typeface="Cambria"/>
                <a:cs typeface="Cambria"/>
                <a:sym typeface="Cambria"/>
              </a:rPr>
              <a:t>1</a:t>
            </a:r>
            <a:endParaRPr/>
          </a:p>
        </p:txBody>
      </p:sp>
      <p:sp>
        <p:nvSpPr>
          <p:cNvPr id="436" name="Google Shape;436;p22"/>
          <p:cNvSpPr txBox="1"/>
          <p:nvPr/>
        </p:nvSpPr>
        <p:spPr>
          <a:xfrm>
            <a:off x="1289304" y="1655064"/>
            <a:ext cx="4297680" cy="23774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D8CFF"/>
              </a:buClr>
              <a:buSzPts val="1300"/>
              <a:buFont typeface="Calibri"/>
              <a:buNone/>
            </a:pPr>
            <a:r>
              <a:rPr b="1" lang="en-US" sz="1300" u="sng">
                <a:solidFill>
                  <a:srgbClr val="2D8CFF"/>
                </a:solidFill>
                <a:latin typeface="Calibri"/>
                <a:ea typeface="Calibri"/>
                <a:cs typeface="Calibri"/>
                <a:sym typeface="Calibri"/>
                <a:hlinkClick r:id="rId3">
                  <a:extLst>
                    <a:ext uri="{A12FA001-AC4F-418D-AE19-62706E023703}">
                      <ahyp:hlinkClr val="tx"/>
                    </a:ext>
                  </a:extLst>
                </a:hlinkClick>
              </a:rPr>
              <a:t>AI Hallucination Cases — global database</a:t>
            </a:r>
            <a:endParaRPr/>
          </a:p>
        </p:txBody>
      </p:sp>
      <p:sp>
        <p:nvSpPr>
          <p:cNvPr id="437" name="Google Shape;437;p22"/>
          <p:cNvSpPr txBox="1"/>
          <p:nvPr/>
        </p:nvSpPr>
        <p:spPr>
          <a:xfrm>
            <a:off x="1289304" y="1920240"/>
            <a:ext cx="4389120" cy="347472"/>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1466D6"/>
              </a:buClr>
              <a:buSzPts val="1000"/>
              <a:buFont typeface="Calibri"/>
              <a:buNone/>
            </a:pPr>
            <a:r>
              <a:rPr b="0" lang="en-US" sz="1000" u="sng">
                <a:solidFill>
                  <a:srgbClr val="1466D6"/>
                </a:solidFill>
                <a:latin typeface="Calibri"/>
                <a:ea typeface="Calibri"/>
                <a:cs typeface="Calibri"/>
                <a:sym typeface="Calibri"/>
                <a:hlinkClick r:id="rId4">
                  <a:extLst>
                    <a:ext uri="{A12FA001-AC4F-418D-AE19-62706E023703}">
                      <ahyp:hlinkClr val="tx"/>
                    </a:ext>
                  </a:extLst>
                </a:hlinkClick>
              </a:rPr>
              <a:t>https://www.damiencharlotin.com/hallucinations/</a:t>
            </a:r>
            <a:endParaRPr/>
          </a:p>
        </p:txBody>
      </p:sp>
      <p:sp>
        <p:nvSpPr>
          <p:cNvPr id="438" name="Google Shape;438;p22"/>
          <p:cNvSpPr txBox="1"/>
          <p:nvPr/>
        </p:nvSpPr>
        <p:spPr>
          <a:xfrm>
            <a:off x="5897880" y="1700784"/>
            <a:ext cx="5577840" cy="548640"/>
          </a:xfrm>
          <a:prstGeom prst="rect">
            <a:avLst/>
          </a:prstGeom>
          <a:noFill/>
          <a:ln>
            <a:noFill/>
          </a:ln>
        </p:spPr>
        <p:txBody>
          <a:bodyPr anchorCtr="0" anchor="ctr" bIns="0" lIns="0" spcFirstLastPara="1" rIns="0" wrap="square" tIns="0">
            <a:noAutofit/>
          </a:bodyPr>
          <a:lstStyle/>
          <a:p>
            <a:pPr indent="0" lvl="0" marL="0" marR="0" rtl="0" algn="l">
              <a:lnSpc>
                <a:spcPct val="123809"/>
              </a:lnSpc>
              <a:spcBef>
                <a:spcPts val="0"/>
              </a:spcBef>
              <a:spcAft>
                <a:spcPts val="0"/>
              </a:spcAft>
              <a:buClr>
                <a:srgbClr val="DCE7F7"/>
              </a:buClr>
              <a:buSzPts val="1050"/>
              <a:buFont typeface="Calibri"/>
              <a:buNone/>
            </a:pPr>
            <a:r>
              <a:rPr lang="en-US" sz="1050">
                <a:solidFill>
                  <a:srgbClr val="DCE7F7"/>
                </a:solidFill>
                <a:latin typeface="Calibri"/>
                <a:ea typeface="Calibri"/>
                <a:cs typeface="Calibri"/>
                <a:sym typeface="Calibri"/>
              </a:rPr>
              <a:t>Court decisions worldwide in which hallucinated AI content was confirmed in a filing. Searchable by country, party, AI tool and outcome; updated daily.</a:t>
            </a:r>
            <a:endParaRPr/>
          </a:p>
        </p:txBody>
      </p:sp>
      <p:sp>
        <p:nvSpPr>
          <p:cNvPr id="439" name="Google Shape;439;p22"/>
          <p:cNvSpPr/>
          <p:nvPr/>
        </p:nvSpPr>
        <p:spPr>
          <a:xfrm>
            <a:off x="502920" y="2487168"/>
            <a:ext cx="11183112" cy="822960"/>
          </a:xfrm>
          <a:prstGeom prst="roundRect">
            <a:avLst>
              <a:gd fmla="val 3500" name="adj"/>
            </a:avLst>
          </a:prstGeom>
          <a:solidFill>
            <a:srgbClr val="13294B"/>
          </a:solidFill>
          <a:ln cap="flat" cmpd="sng" w="12700">
            <a:solidFill>
              <a:srgbClr val="22406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440" name="Google Shape;440;p22"/>
          <p:cNvSpPr/>
          <p:nvPr/>
        </p:nvSpPr>
        <p:spPr>
          <a:xfrm>
            <a:off x="722376" y="2715768"/>
            <a:ext cx="365760" cy="365760"/>
          </a:xfrm>
          <a:prstGeom prst="ellipse">
            <a:avLst/>
          </a:prstGeom>
          <a:solidFill>
            <a:srgbClr val="D7A93F"/>
          </a:solidFill>
          <a:ln>
            <a:noFill/>
          </a:ln>
        </p:spPr>
        <p:txBody>
          <a:bodyPr anchorCtr="0" anchor="ctr" bIns="0" lIns="0" spcFirstLastPara="1" rIns="0" wrap="square" tIns="0">
            <a:noAutofit/>
          </a:bodyPr>
          <a:lstStyle/>
          <a:p>
            <a:pPr indent="0" lvl="0" marL="0" marR="0" rtl="0" algn="ctr">
              <a:spcBef>
                <a:spcPts val="0"/>
              </a:spcBef>
              <a:spcAft>
                <a:spcPts val="0"/>
              </a:spcAft>
              <a:buClr>
                <a:srgbClr val="0B1B33"/>
              </a:buClr>
              <a:buSzPts val="1200"/>
              <a:buFont typeface="Cambria"/>
              <a:buNone/>
            </a:pPr>
            <a:r>
              <a:rPr b="1" lang="en-US" sz="1200">
                <a:solidFill>
                  <a:srgbClr val="0B1B33"/>
                </a:solidFill>
                <a:latin typeface="Cambria"/>
                <a:ea typeface="Cambria"/>
                <a:cs typeface="Cambria"/>
                <a:sym typeface="Cambria"/>
              </a:rPr>
              <a:t>2</a:t>
            </a:r>
            <a:endParaRPr/>
          </a:p>
        </p:txBody>
      </p:sp>
      <p:sp>
        <p:nvSpPr>
          <p:cNvPr id="441" name="Google Shape;441;p22"/>
          <p:cNvSpPr txBox="1"/>
          <p:nvPr/>
        </p:nvSpPr>
        <p:spPr>
          <a:xfrm>
            <a:off x="1289304" y="2587751"/>
            <a:ext cx="4297680" cy="23774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D8CFF"/>
              </a:buClr>
              <a:buSzPts val="1300"/>
              <a:buFont typeface="Calibri"/>
              <a:buNone/>
            </a:pPr>
            <a:r>
              <a:rPr b="1" lang="en-US" sz="1300" u="sng">
                <a:solidFill>
                  <a:srgbClr val="2D8CFF"/>
                </a:solidFill>
                <a:latin typeface="Calibri"/>
                <a:ea typeface="Calibri"/>
                <a:cs typeface="Calibri"/>
                <a:sym typeface="Calibri"/>
                <a:hlinkClick r:id="rId5">
                  <a:extLst>
                    <a:ext uri="{A12FA001-AC4F-418D-AE19-62706E023703}">
                      <ahyp:hlinkClr val="tx"/>
                    </a:ext>
                  </a:extLst>
                </a:hlinkClick>
              </a:rPr>
              <a:t>AI Evidence Database — companion tracker</a:t>
            </a:r>
            <a:endParaRPr/>
          </a:p>
        </p:txBody>
      </p:sp>
      <p:sp>
        <p:nvSpPr>
          <p:cNvPr id="442" name="Google Shape;442;p22"/>
          <p:cNvSpPr txBox="1"/>
          <p:nvPr/>
        </p:nvSpPr>
        <p:spPr>
          <a:xfrm>
            <a:off x="1289304" y="2852927"/>
            <a:ext cx="4389120" cy="347472"/>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1466D6"/>
              </a:buClr>
              <a:buSzPts val="1000"/>
              <a:buFont typeface="Calibri"/>
              <a:buNone/>
            </a:pPr>
            <a:r>
              <a:rPr b="0" lang="en-US" sz="1000" u="sng">
                <a:solidFill>
                  <a:srgbClr val="1466D6"/>
                </a:solidFill>
                <a:latin typeface="Calibri"/>
                <a:ea typeface="Calibri"/>
                <a:cs typeface="Calibri"/>
                <a:sym typeface="Calibri"/>
                <a:hlinkClick r:id="rId6">
                  <a:extLst>
                    <a:ext uri="{A12FA001-AC4F-418D-AE19-62706E023703}">
                      <ahyp:hlinkClr val="tx"/>
                    </a:ext>
                  </a:extLst>
                </a:hlinkClick>
              </a:rPr>
              <a:t>https://www.damiencharlotin.com/ai-evidence/</a:t>
            </a:r>
            <a:endParaRPr/>
          </a:p>
        </p:txBody>
      </p:sp>
      <p:sp>
        <p:nvSpPr>
          <p:cNvPr id="443" name="Google Shape;443;p22"/>
          <p:cNvSpPr txBox="1"/>
          <p:nvPr/>
        </p:nvSpPr>
        <p:spPr>
          <a:xfrm>
            <a:off x="5897880" y="2633472"/>
            <a:ext cx="5577840" cy="548640"/>
          </a:xfrm>
          <a:prstGeom prst="rect">
            <a:avLst/>
          </a:prstGeom>
          <a:noFill/>
          <a:ln>
            <a:noFill/>
          </a:ln>
        </p:spPr>
        <p:txBody>
          <a:bodyPr anchorCtr="0" anchor="ctr" bIns="0" lIns="0" spcFirstLastPara="1" rIns="0" wrap="square" tIns="0">
            <a:noAutofit/>
          </a:bodyPr>
          <a:lstStyle/>
          <a:p>
            <a:pPr indent="0" lvl="0" marL="0" marR="0" rtl="0" algn="l">
              <a:lnSpc>
                <a:spcPct val="123809"/>
              </a:lnSpc>
              <a:spcBef>
                <a:spcPts val="0"/>
              </a:spcBef>
              <a:spcAft>
                <a:spcPts val="0"/>
              </a:spcAft>
              <a:buClr>
                <a:srgbClr val="DCE7F7"/>
              </a:buClr>
              <a:buSzPts val="1050"/>
              <a:buFont typeface="Calibri"/>
              <a:buNone/>
            </a:pPr>
            <a:r>
              <a:rPr lang="en-US" sz="1050">
                <a:solidFill>
                  <a:srgbClr val="DCE7F7"/>
                </a:solidFill>
                <a:latin typeface="Calibri"/>
                <a:ea typeface="Calibri"/>
                <a:cs typeface="Calibri"/>
                <a:sym typeface="Calibri"/>
              </a:rPr>
              <a:t>The parallel record: cases in which generative AI was used to make an argument or prove a point, hallucinations excluded.</a:t>
            </a:r>
            <a:endParaRPr/>
          </a:p>
        </p:txBody>
      </p:sp>
      <p:sp>
        <p:nvSpPr>
          <p:cNvPr id="444" name="Google Shape;444;p22"/>
          <p:cNvSpPr/>
          <p:nvPr/>
        </p:nvSpPr>
        <p:spPr>
          <a:xfrm>
            <a:off x="502920" y="3419856"/>
            <a:ext cx="11183112" cy="822960"/>
          </a:xfrm>
          <a:prstGeom prst="roundRect">
            <a:avLst>
              <a:gd fmla="val 3500" name="adj"/>
            </a:avLst>
          </a:prstGeom>
          <a:solidFill>
            <a:srgbClr val="13294B"/>
          </a:solidFill>
          <a:ln cap="flat" cmpd="sng" w="12700">
            <a:solidFill>
              <a:srgbClr val="22406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445" name="Google Shape;445;p22"/>
          <p:cNvSpPr/>
          <p:nvPr/>
        </p:nvSpPr>
        <p:spPr>
          <a:xfrm>
            <a:off x="722376" y="3648456"/>
            <a:ext cx="365760" cy="365760"/>
          </a:xfrm>
          <a:prstGeom prst="ellipse">
            <a:avLst/>
          </a:prstGeom>
          <a:solidFill>
            <a:srgbClr val="D7A93F"/>
          </a:solidFill>
          <a:ln>
            <a:noFill/>
          </a:ln>
        </p:spPr>
        <p:txBody>
          <a:bodyPr anchorCtr="0" anchor="ctr" bIns="0" lIns="0" spcFirstLastPara="1" rIns="0" wrap="square" tIns="0">
            <a:noAutofit/>
          </a:bodyPr>
          <a:lstStyle/>
          <a:p>
            <a:pPr indent="0" lvl="0" marL="0" marR="0" rtl="0" algn="ctr">
              <a:spcBef>
                <a:spcPts val="0"/>
              </a:spcBef>
              <a:spcAft>
                <a:spcPts val="0"/>
              </a:spcAft>
              <a:buClr>
                <a:srgbClr val="0B1B33"/>
              </a:buClr>
              <a:buSzPts val="1200"/>
              <a:buFont typeface="Cambria"/>
              <a:buNone/>
            </a:pPr>
            <a:r>
              <a:rPr b="1" lang="en-US" sz="1200">
                <a:solidFill>
                  <a:srgbClr val="0B1B33"/>
                </a:solidFill>
                <a:latin typeface="Cambria"/>
                <a:ea typeface="Cambria"/>
                <a:cs typeface="Cambria"/>
                <a:sym typeface="Cambria"/>
              </a:rPr>
              <a:t>3</a:t>
            </a:r>
            <a:endParaRPr/>
          </a:p>
        </p:txBody>
      </p:sp>
      <p:sp>
        <p:nvSpPr>
          <p:cNvPr id="446" name="Google Shape;446;p22"/>
          <p:cNvSpPr txBox="1"/>
          <p:nvPr/>
        </p:nvSpPr>
        <p:spPr>
          <a:xfrm>
            <a:off x="1289304" y="3520440"/>
            <a:ext cx="4297680" cy="23774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D8CFF"/>
              </a:buClr>
              <a:buSzPts val="1300"/>
              <a:buFont typeface="Calibri"/>
              <a:buNone/>
            </a:pPr>
            <a:r>
              <a:rPr b="1" lang="en-US" sz="1300" u="sng">
                <a:solidFill>
                  <a:srgbClr val="2D8CFF"/>
                </a:solidFill>
                <a:latin typeface="Calibri"/>
                <a:ea typeface="Calibri"/>
                <a:cs typeface="Calibri"/>
                <a:sym typeface="Calibri"/>
                <a:hlinkClick r:id="rId7">
                  <a:extLst>
                    <a:ext uri="{A12FA001-AC4F-418D-AE19-62706E023703}">
                      <ahyp:hlinkClr val="tx"/>
                    </a:ext>
                  </a:extLst>
                </a:hlinkClick>
              </a:rPr>
              <a:t>Stanford HAI — AI on Trial</a:t>
            </a:r>
            <a:endParaRPr/>
          </a:p>
        </p:txBody>
      </p:sp>
      <p:sp>
        <p:nvSpPr>
          <p:cNvPr id="447" name="Google Shape;447;p22"/>
          <p:cNvSpPr txBox="1"/>
          <p:nvPr/>
        </p:nvSpPr>
        <p:spPr>
          <a:xfrm>
            <a:off x="1289304" y="3785616"/>
            <a:ext cx="4389120" cy="347472"/>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1466D6"/>
              </a:buClr>
              <a:buSzPts val="1000"/>
              <a:buFont typeface="Calibri"/>
              <a:buNone/>
            </a:pPr>
            <a:r>
              <a:rPr b="0" lang="en-US" sz="1000" u="sng">
                <a:solidFill>
                  <a:srgbClr val="1466D6"/>
                </a:solidFill>
                <a:latin typeface="Calibri"/>
                <a:ea typeface="Calibri"/>
                <a:cs typeface="Calibri"/>
                <a:sym typeface="Calibri"/>
                <a:hlinkClick r:id="rId8">
                  <a:extLst>
                    <a:ext uri="{A12FA001-AC4F-418D-AE19-62706E023703}">
                      <ahyp:hlinkClr val="tx"/>
                    </a:ext>
                  </a:extLst>
                </a:hlinkClick>
              </a:rPr>
              <a:t>https://hai.stanford.edu/news/ai-trial-legal-models-hallucinate-1-out-6-or-more-benchmarking-queries</a:t>
            </a:r>
            <a:endParaRPr/>
          </a:p>
        </p:txBody>
      </p:sp>
      <p:sp>
        <p:nvSpPr>
          <p:cNvPr id="448" name="Google Shape;448;p22"/>
          <p:cNvSpPr txBox="1"/>
          <p:nvPr/>
        </p:nvSpPr>
        <p:spPr>
          <a:xfrm>
            <a:off x="5897880" y="3566160"/>
            <a:ext cx="5577840" cy="548640"/>
          </a:xfrm>
          <a:prstGeom prst="rect">
            <a:avLst/>
          </a:prstGeom>
          <a:noFill/>
          <a:ln>
            <a:noFill/>
          </a:ln>
        </p:spPr>
        <p:txBody>
          <a:bodyPr anchorCtr="0" anchor="ctr" bIns="0" lIns="0" spcFirstLastPara="1" rIns="0" wrap="square" tIns="0">
            <a:noAutofit/>
          </a:bodyPr>
          <a:lstStyle/>
          <a:p>
            <a:pPr indent="0" lvl="0" marL="0" marR="0" rtl="0" algn="l">
              <a:lnSpc>
                <a:spcPct val="123809"/>
              </a:lnSpc>
              <a:spcBef>
                <a:spcPts val="0"/>
              </a:spcBef>
              <a:spcAft>
                <a:spcPts val="0"/>
              </a:spcAft>
              <a:buClr>
                <a:srgbClr val="DCE7F7"/>
              </a:buClr>
              <a:buSzPts val="1050"/>
              <a:buFont typeface="Calibri"/>
              <a:buNone/>
            </a:pPr>
            <a:r>
              <a:rPr lang="en-US" sz="1050">
                <a:solidFill>
                  <a:srgbClr val="DCE7F7"/>
                </a:solidFill>
                <a:latin typeface="Calibri"/>
                <a:ea typeface="Calibri"/>
                <a:cs typeface="Calibri"/>
                <a:sym typeface="Calibri"/>
              </a:rPr>
              <a:t>Legal models hallucinate in one out of six benchmarking queries, or more. The plain-language report of the study.</a:t>
            </a:r>
            <a:endParaRPr/>
          </a:p>
        </p:txBody>
      </p:sp>
      <p:sp>
        <p:nvSpPr>
          <p:cNvPr id="449" name="Google Shape;449;p22"/>
          <p:cNvSpPr/>
          <p:nvPr/>
        </p:nvSpPr>
        <p:spPr>
          <a:xfrm>
            <a:off x="502920" y="4352544"/>
            <a:ext cx="11183112" cy="822960"/>
          </a:xfrm>
          <a:prstGeom prst="roundRect">
            <a:avLst>
              <a:gd fmla="val 3500" name="adj"/>
            </a:avLst>
          </a:prstGeom>
          <a:solidFill>
            <a:srgbClr val="13294B"/>
          </a:solidFill>
          <a:ln cap="flat" cmpd="sng" w="12700">
            <a:solidFill>
              <a:srgbClr val="22406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450" name="Google Shape;450;p22"/>
          <p:cNvSpPr/>
          <p:nvPr/>
        </p:nvSpPr>
        <p:spPr>
          <a:xfrm>
            <a:off x="722376" y="4581144"/>
            <a:ext cx="365760" cy="365760"/>
          </a:xfrm>
          <a:prstGeom prst="ellipse">
            <a:avLst/>
          </a:prstGeom>
          <a:solidFill>
            <a:srgbClr val="D7A93F"/>
          </a:solidFill>
          <a:ln>
            <a:noFill/>
          </a:ln>
        </p:spPr>
        <p:txBody>
          <a:bodyPr anchorCtr="0" anchor="ctr" bIns="0" lIns="0" spcFirstLastPara="1" rIns="0" wrap="square" tIns="0">
            <a:noAutofit/>
          </a:bodyPr>
          <a:lstStyle/>
          <a:p>
            <a:pPr indent="0" lvl="0" marL="0" marR="0" rtl="0" algn="ctr">
              <a:spcBef>
                <a:spcPts val="0"/>
              </a:spcBef>
              <a:spcAft>
                <a:spcPts val="0"/>
              </a:spcAft>
              <a:buClr>
                <a:srgbClr val="0B1B33"/>
              </a:buClr>
              <a:buSzPts val="1200"/>
              <a:buFont typeface="Cambria"/>
              <a:buNone/>
            </a:pPr>
            <a:r>
              <a:rPr b="1" lang="en-US" sz="1200">
                <a:solidFill>
                  <a:srgbClr val="0B1B33"/>
                </a:solidFill>
                <a:latin typeface="Cambria"/>
                <a:ea typeface="Cambria"/>
                <a:cs typeface="Cambria"/>
                <a:sym typeface="Cambria"/>
              </a:rPr>
              <a:t>4</a:t>
            </a:r>
            <a:endParaRPr/>
          </a:p>
        </p:txBody>
      </p:sp>
      <p:sp>
        <p:nvSpPr>
          <p:cNvPr id="451" name="Google Shape;451;p22"/>
          <p:cNvSpPr txBox="1"/>
          <p:nvPr/>
        </p:nvSpPr>
        <p:spPr>
          <a:xfrm>
            <a:off x="1289304" y="4453128"/>
            <a:ext cx="4297680" cy="23774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D8CFF"/>
              </a:buClr>
              <a:buSzPts val="1300"/>
              <a:buFont typeface="Calibri"/>
              <a:buNone/>
            </a:pPr>
            <a:r>
              <a:rPr b="1" lang="en-US" sz="1300" u="sng">
                <a:solidFill>
                  <a:srgbClr val="2D8CFF"/>
                </a:solidFill>
                <a:latin typeface="Calibri"/>
                <a:ea typeface="Calibri"/>
                <a:cs typeface="Calibri"/>
                <a:sym typeface="Calibri"/>
                <a:hlinkClick r:id="rId9">
                  <a:extLst>
                    <a:ext uri="{A12FA001-AC4F-418D-AE19-62706E023703}">
                      <ahyp:hlinkClr val="tx"/>
                    </a:ext>
                  </a:extLst>
                </a:hlinkClick>
              </a:rPr>
              <a:t>Stanford RegLab — Hallucination-Free?</a:t>
            </a:r>
            <a:endParaRPr/>
          </a:p>
        </p:txBody>
      </p:sp>
      <p:sp>
        <p:nvSpPr>
          <p:cNvPr id="452" name="Google Shape;452;p22"/>
          <p:cNvSpPr txBox="1"/>
          <p:nvPr/>
        </p:nvSpPr>
        <p:spPr>
          <a:xfrm>
            <a:off x="1289304" y="4718304"/>
            <a:ext cx="4389120" cy="347472"/>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1466D6"/>
              </a:buClr>
              <a:buSzPts val="1000"/>
              <a:buFont typeface="Calibri"/>
              <a:buNone/>
            </a:pPr>
            <a:r>
              <a:rPr b="0" lang="en-US" sz="1000" u="sng">
                <a:solidFill>
                  <a:srgbClr val="1466D6"/>
                </a:solidFill>
                <a:latin typeface="Calibri"/>
                <a:ea typeface="Calibri"/>
                <a:cs typeface="Calibri"/>
                <a:sym typeface="Calibri"/>
                <a:hlinkClick r:id="rId10">
                  <a:extLst>
                    <a:ext uri="{A12FA001-AC4F-418D-AE19-62706E023703}">
                      <ahyp:hlinkClr val="tx"/>
                    </a:ext>
                  </a:extLst>
                </a:hlinkClick>
              </a:rPr>
              <a:t>https://reglab.stanford.edu/publications/hallucination-free-assessing-the-reliability-of-leading-ai-legal-research-tools/</a:t>
            </a:r>
            <a:endParaRPr/>
          </a:p>
        </p:txBody>
      </p:sp>
      <p:sp>
        <p:nvSpPr>
          <p:cNvPr id="453" name="Google Shape;453;p22"/>
          <p:cNvSpPr txBox="1"/>
          <p:nvPr/>
        </p:nvSpPr>
        <p:spPr>
          <a:xfrm>
            <a:off x="5897880" y="4498848"/>
            <a:ext cx="5577840" cy="548640"/>
          </a:xfrm>
          <a:prstGeom prst="rect">
            <a:avLst/>
          </a:prstGeom>
          <a:noFill/>
          <a:ln>
            <a:noFill/>
          </a:ln>
        </p:spPr>
        <p:txBody>
          <a:bodyPr anchorCtr="0" anchor="ctr" bIns="0" lIns="0" spcFirstLastPara="1" rIns="0" wrap="square" tIns="0">
            <a:noAutofit/>
          </a:bodyPr>
          <a:lstStyle/>
          <a:p>
            <a:pPr indent="0" lvl="0" marL="0" marR="0" rtl="0" algn="l">
              <a:lnSpc>
                <a:spcPct val="123809"/>
              </a:lnSpc>
              <a:spcBef>
                <a:spcPts val="0"/>
              </a:spcBef>
              <a:spcAft>
                <a:spcPts val="0"/>
              </a:spcAft>
              <a:buClr>
                <a:srgbClr val="DCE7F7"/>
              </a:buClr>
              <a:buSzPts val="1050"/>
              <a:buFont typeface="Calibri"/>
              <a:buNone/>
            </a:pPr>
            <a:r>
              <a:rPr lang="en-US" sz="1050">
                <a:solidFill>
                  <a:srgbClr val="DCE7F7"/>
                </a:solidFill>
                <a:latin typeface="Calibri"/>
                <a:ea typeface="Calibri"/>
                <a:cs typeface="Calibri"/>
                <a:sym typeface="Calibri"/>
              </a:rPr>
              <a:t>The preregistered evaluation of Lexis+ AI and Westlaw AI behind the 17%–34% error rate cited on the previous slides.</a:t>
            </a:r>
            <a:endParaRPr/>
          </a:p>
        </p:txBody>
      </p:sp>
      <p:sp>
        <p:nvSpPr>
          <p:cNvPr id="454" name="Google Shape;454;p22"/>
          <p:cNvSpPr/>
          <p:nvPr/>
        </p:nvSpPr>
        <p:spPr>
          <a:xfrm>
            <a:off x="502920" y="5285232"/>
            <a:ext cx="11183112" cy="822960"/>
          </a:xfrm>
          <a:prstGeom prst="roundRect">
            <a:avLst>
              <a:gd fmla="val 3500" name="adj"/>
            </a:avLst>
          </a:prstGeom>
          <a:solidFill>
            <a:srgbClr val="13294B"/>
          </a:solidFill>
          <a:ln cap="flat" cmpd="sng" w="12700">
            <a:solidFill>
              <a:srgbClr val="22406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455" name="Google Shape;455;p22"/>
          <p:cNvSpPr/>
          <p:nvPr/>
        </p:nvSpPr>
        <p:spPr>
          <a:xfrm>
            <a:off x="722376" y="5513832"/>
            <a:ext cx="365760" cy="365760"/>
          </a:xfrm>
          <a:prstGeom prst="ellipse">
            <a:avLst/>
          </a:prstGeom>
          <a:solidFill>
            <a:srgbClr val="D7A93F"/>
          </a:solidFill>
          <a:ln>
            <a:noFill/>
          </a:ln>
        </p:spPr>
        <p:txBody>
          <a:bodyPr anchorCtr="0" anchor="ctr" bIns="0" lIns="0" spcFirstLastPara="1" rIns="0" wrap="square" tIns="0">
            <a:noAutofit/>
          </a:bodyPr>
          <a:lstStyle/>
          <a:p>
            <a:pPr indent="0" lvl="0" marL="0" marR="0" rtl="0" algn="ctr">
              <a:spcBef>
                <a:spcPts val="0"/>
              </a:spcBef>
              <a:spcAft>
                <a:spcPts val="0"/>
              </a:spcAft>
              <a:buClr>
                <a:srgbClr val="0B1B33"/>
              </a:buClr>
              <a:buSzPts val="1200"/>
              <a:buFont typeface="Cambria"/>
              <a:buNone/>
            </a:pPr>
            <a:r>
              <a:rPr b="1" lang="en-US" sz="1200">
                <a:solidFill>
                  <a:srgbClr val="0B1B33"/>
                </a:solidFill>
                <a:latin typeface="Cambria"/>
                <a:ea typeface="Cambria"/>
                <a:cs typeface="Cambria"/>
                <a:sym typeface="Cambria"/>
              </a:rPr>
              <a:t>5</a:t>
            </a:r>
            <a:endParaRPr/>
          </a:p>
        </p:txBody>
      </p:sp>
      <p:sp>
        <p:nvSpPr>
          <p:cNvPr id="456" name="Google Shape;456;p22"/>
          <p:cNvSpPr txBox="1"/>
          <p:nvPr/>
        </p:nvSpPr>
        <p:spPr>
          <a:xfrm>
            <a:off x="1289304" y="5385816"/>
            <a:ext cx="4297680" cy="23774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D8CFF"/>
              </a:buClr>
              <a:buSzPts val="1300"/>
              <a:buFont typeface="Calibri"/>
              <a:buNone/>
            </a:pPr>
            <a:r>
              <a:rPr b="1" lang="en-US" sz="1300" u="sng">
                <a:solidFill>
                  <a:srgbClr val="2D8CFF"/>
                </a:solidFill>
                <a:latin typeface="Calibri"/>
                <a:ea typeface="Calibri"/>
                <a:cs typeface="Calibri"/>
                <a:sym typeface="Calibri"/>
                <a:hlinkClick r:id="rId11">
                  <a:extLst>
                    <a:ext uri="{A12FA001-AC4F-418D-AE19-62706E023703}">
                      <ahyp:hlinkClr val="tx"/>
                    </a:ext>
                  </a:extLst>
                </a:hlinkClick>
              </a:rPr>
              <a:t>Mata v. Avianca — the full docket</a:t>
            </a:r>
            <a:endParaRPr/>
          </a:p>
        </p:txBody>
      </p:sp>
      <p:sp>
        <p:nvSpPr>
          <p:cNvPr id="457" name="Google Shape;457;p22"/>
          <p:cNvSpPr txBox="1"/>
          <p:nvPr/>
        </p:nvSpPr>
        <p:spPr>
          <a:xfrm>
            <a:off x="1289304" y="5650992"/>
            <a:ext cx="4389120" cy="347472"/>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1466D6"/>
              </a:buClr>
              <a:buSzPts val="1000"/>
              <a:buFont typeface="Calibri"/>
              <a:buNone/>
            </a:pPr>
            <a:r>
              <a:rPr b="0" lang="en-US" sz="1000" u="sng">
                <a:solidFill>
                  <a:srgbClr val="1466D6"/>
                </a:solidFill>
                <a:latin typeface="Calibri"/>
                <a:ea typeface="Calibri"/>
                <a:cs typeface="Calibri"/>
                <a:sym typeface="Calibri"/>
                <a:hlinkClick r:id="rId12">
                  <a:extLst>
                    <a:ext uri="{A12FA001-AC4F-418D-AE19-62706E023703}">
                      <ahyp:hlinkClr val="tx"/>
                    </a:ext>
                  </a:extLst>
                </a:hlinkClick>
              </a:rPr>
              <a:t>https://www.courtlistener.com/docket/63107798/mata-v-avianca-inc/</a:t>
            </a:r>
            <a:endParaRPr/>
          </a:p>
        </p:txBody>
      </p:sp>
      <p:sp>
        <p:nvSpPr>
          <p:cNvPr id="458" name="Google Shape;458;p22"/>
          <p:cNvSpPr txBox="1"/>
          <p:nvPr/>
        </p:nvSpPr>
        <p:spPr>
          <a:xfrm>
            <a:off x="5897880" y="5431536"/>
            <a:ext cx="5577840" cy="548640"/>
          </a:xfrm>
          <a:prstGeom prst="rect">
            <a:avLst/>
          </a:prstGeom>
          <a:noFill/>
          <a:ln>
            <a:noFill/>
          </a:ln>
        </p:spPr>
        <p:txBody>
          <a:bodyPr anchorCtr="0" anchor="ctr" bIns="0" lIns="0" spcFirstLastPara="1" rIns="0" wrap="square" tIns="0">
            <a:noAutofit/>
          </a:bodyPr>
          <a:lstStyle/>
          <a:p>
            <a:pPr indent="0" lvl="0" marL="0" marR="0" rtl="0" algn="l">
              <a:lnSpc>
                <a:spcPct val="123809"/>
              </a:lnSpc>
              <a:spcBef>
                <a:spcPts val="0"/>
              </a:spcBef>
              <a:spcAft>
                <a:spcPts val="0"/>
              </a:spcAft>
              <a:buClr>
                <a:srgbClr val="DCE7F7"/>
              </a:buClr>
              <a:buSzPts val="1050"/>
              <a:buFont typeface="Calibri"/>
              <a:buNone/>
            </a:pPr>
            <a:r>
              <a:rPr lang="en-US" sz="1050">
                <a:solidFill>
                  <a:srgbClr val="DCE7F7"/>
                </a:solidFill>
                <a:latin typeface="Calibri"/>
                <a:ea typeface="Calibri"/>
                <a:cs typeface="Calibri"/>
                <a:sym typeface="Calibri"/>
              </a:rPr>
              <a:t>Primary record of the case named earlier: the order to show cause and the sanctions opinion of Judge P. Kevin Castel. </a:t>
            </a:r>
            <a:endParaRPr sz="1050">
              <a:solidFill>
                <a:srgbClr val="DCE7F7"/>
              </a:solidFill>
              <a:latin typeface="Calibri"/>
              <a:ea typeface="Calibri"/>
              <a:cs typeface="Calibri"/>
              <a:sym typeface="Calibri"/>
            </a:endParaRPr>
          </a:p>
        </p:txBody>
      </p:sp>
      <p:sp>
        <p:nvSpPr>
          <p:cNvPr id="459" name="Google Shape;459;p22"/>
          <p:cNvSpPr txBox="1"/>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a:p>
        </p:txBody>
      </p:sp>
      <p:sp>
        <p:nvSpPr>
          <p:cNvPr id="460" name="Google Shape;460;p22"/>
          <p:cNvSpPr txBox="1"/>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24</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465" name="Shape 465"/>
        <p:cNvGrpSpPr/>
        <p:nvPr/>
      </p:nvGrpSpPr>
      <p:grpSpPr>
        <a:xfrm>
          <a:off x="0" y="0"/>
          <a:ext cx="0" cy="0"/>
          <a:chOff x="0" y="0"/>
          <a:chExt cx="0" cy="0"/>
        </a:xfrm>
      </p:grpSpPr>
      <p:sp>
        <p:nvSpPr>
          <p:cNvPr id="466" name="Google Shape;466;p23"/>
          <p:cNvSpPr/>
          <p:nvPr/>
        </p:nvSpPr>
        <p:spPr>
          <a:xfrm>
            <a:off x="502920" y="475488"/>
            <a:ext cx="10515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D8CFF"/>
              </a:buClr>
              <a:buSzPts val="1100"/>
              <a:buFont typeface="Calibri"/>
              <a:buNone/>
            </a:pPr>
            <a:r>
              <a:rPr b="1" lang="en-US" sz="1100">
                <a:solidFill>
                  <a:srgbClr val="2D8CFF"/>
                </a:solidFill>
                <a:latin typeface="Calibri"/>
                <a:ea typeface="Calibri"/>
                <a:cs typeface="Calibri"/>
                <a:sym typeface="Calibri"/>
              </a:rPr>
              <a:t>THE DISCIPLINE THAT PREVENTS ALL OF IT</a:t>
            </a:r>
            <a:endParaRPr sz="1100">
              <a:solidFill>
                <a:schemeClr val="dk1"/>
              </a:solidFill>
              <a:latin typeface="Calibri"/>
              <a:ea typeface="Calibri"/>
              <a:cs typeface="Calibri"/>
              <a:sym typeface="Calibri"/>
            </a:endParaRPr>
          </a:p>
        </p:txBody>
      </p:sp>
      <p:sp>
        <p:nvSpPr>
          <p:cNvPr id="467" name="Google Shape;467;p23"/>
          <p:cNvSpPr/>
          <p:nvPr/>
        </p:nvSpPr>
        <p:spPr>
          <a:xfrm>
            <a:off x="475488" y="786384"/>
            <a:ext cx="10972800" cy="777240"/>
          </a:xfrm>
          <a:prstGeom prst="rect">
            <a:avLst/>
          </a:prstGeom>
          <a:noFill/>
          <a:ln>
            <a:noFill/>
          </a:ln>
        </p:spPr>
        <p:txBody>
          <a:bodyPr anchorCtr="0" anchor="ctr" bIns="0" lIns="0" spcFirstLastPara="1" rIns="0" wrap="square" tIns="0">
            <a:noAutofit/>
          </a:bodyPr>
          <a:lstStyle/>
          <a:p>
            <a:pPr indent="0" lvl="0" marL="0" marR="0" rtl="0" algn="l">
              <a:lnSpc>
                <a:spcPct val="103030"/>
              </a:lnSpc>
              <a:spcBef>
                <a:spcPts val="0"/>
              </a:spcBef>
              <a:spcAft>
                <a:spcPts val="0"/>
              </a:spcAft>
              <a:buClr>
                <a:srgbClr val="FFFFFF"/>
              </a:buClr>
              <a:buSzPts val="3300"/>
              <a:buFont typeface="Cambria"/>
              <a:buNone/>
            </a:pPr>
            <a:r>
              <a:rPr b="1" lang="en-US" sz="3300">
                <a:solidFill>
                  <a:srgbClr val="FFFFFF"/>
                </a:solidFill>
                <a:latin typeface="Cambria"/>
                <a:ea typeface="Cambria"/>
                <a:cs typeface="Cambria"/>
                <a:sym typeface="Cambria"/>
              </a:rPr>
              <a:t>Seven AI rules for lawyers </a:t>
            </a:r>
            <a:endParaRPr sz="3300">
              <a:solidFill>
                <a:schemeClr val="dk1"/>
              </a:solidFill>
              <a:latin typeface="Calibri"/>
              <a:ea typeface="Calibri"/>
              <a:cs typeface="Calibri"/>
              <a:sym typeface="Calibri"/>
            </a:endParaRPr>
          </a:p>
        </p:txBody>
      </p:sp>
      <p:sp>
        <p:nvSpPr>
          <p:cNvPr id="468" name="Google Shape;468;p23"/>
          <p:cNvSpPr/>
          <p:nvPr/>
        </p:nvSpPr>
        <p:spPr>
          <a:xfrm>
            <a:off x="502920" y="1481328"/>
            <a:ext cx="11155680" cy="603504"/>
          </a:xfrm>
          <a:prstGeom prst="roundRect">
            <a:avLst>
              <a:gd fmla="val 13636" name="adj"/>
            </a:avLst>
          </a:prstGeom>
          <a:solidFill>
            <a:srgbClr val="1329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23"/>
          <p:cNvSpPr/>
          <p:nvPr/>
        </p:nvSpPr>
        <p:spPr>
          <a:xfrm>
            <a:off x="713232" y="1623060"/>
            <a:ext cx="320040" cy="320040"/>
          </a:xfrm>
          <a:prstGeom prst="ellipse">
            <a:avLst/>
          </a:prstGeom>
          <a:solidFill>
            <a:srgbClr val="2347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3"/>
          <p:cNvSpPr/>
          <p:nvPr/>
        </p:nvSpPr>
        <p:spPr>
          <a:xfrm>
            <a:off x="713232" y="1623060"/>
            <a:ext cx="320040" cy="3200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1</a:t>
            </a:r>
            <a:endParaRPr sz="1200">
              <a:solidFill>
                <a:schemeClr val="dk1"/>
              </a:solidFill>
              <a:latin typeface="Calibri"/>
              <a:ea typeface="Calibri"/>
              <a:cs typeface="Calibri"/>
              <a:sym typeface="Calibri"/>
            </a:endParaRPr>
          </a:p>
        </p:txBody>
      </p:sp>
      <p:sp>
        <p:nvSpPr>
          <p:cNvPr id="471" name="Google Shape;471;p23"/>
          <p:cNvSpPr/>
          <p:nvPr/>
        </p:nvSpPr>
        <p:spPr>
          <a:xfrm>
            <a:off x="1188720" y="1536192"/>
            <a:ext cx="3794760" cy="49377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350"/>
              <a:buFont typeface="Cambria"/>
              <a:buNone/>
            </a:pPr>
            <a:r>
              <a:rPr b="1" lang="en-US" sz="1350">
                <a:solidFill>
                  <a:srgbClr val="FFFFFF"/>
                </a:solidFill>
                <a:latin typeface="Cambria"/>
                <a:ea typeface="Cambria"/>
                <a:cs typeface="Cambria"/>
                <a:sym typeface="Cambria"/>
              </a:rPr>
              <a:t>Never cite what you have not opened</a:t>
            </a:r>
            <a:endParaRPr sz="1350">
              <a:solidFill>
                <a:schemeClr val="dk1"/>
              </a:solidFill>
              <a:latin typeface="Calibri"/>
              <a:ea typeface="Calibri"/>
              <a:cs typeface="Calibri"/>
              <a:sym typeface="Calibri"/>
            </a:endParaRPr>
          </a:p>
        </p:txBody>
      </p:sp>
      <p:sp>
        <p:nvSpPr>
          <p:cNvPr id="472" name="Google Shape;472;p23"/>
          <p:cNvSpPr/>
          <p:nvPr/>
        </p:nvSpPr>
        <p:spPr>
          <a:xfrm>
            <a:off x="502920" y="2176272"/>
            <a:ext cx="11155680" cy="603504"/>
          </a:xfrm>
          <a:prstGeom prst="roundRect">
            <a:avLst>
              <a:gd fmla="val 13636" name="adj"/>
            </a:avLst>
          </a:prstGeom>
          <a:solidFill>
            <a:srgbClr val="1329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3"/>
          <p:cNvSpPr/>
          <p:nvPr/>
        </p:nvSpPr>
        <p:spPr>
          <a:xfrm>
            <a:off x="713232" y="2318004"/>
            <a:ext cx="320040" cy="320040"/>
          </a:xfrm>
          <a:prstGeom prst="ellipse">
            <a:avLst/>
          </a:prstGeom>
          <a:solidFill>
            <a:srgbClr val="2347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3"/>
          <p:cNvSpPr/>
          <p:nvPr/>
        </p:nvSpPr>
        <p:spPr>
          <a:xfrm>
            <a:off x="713232" y="2318004"/>
            <a:ext cx="320040" cy="3200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2</a:t>
            </a:r>
            <a:endParaRPr sz="1200">
              <a:solidFill>
                <a:schemeClr val="dk1"/>
              </a:solidFill>
              <a:latin typeface="Calibri"/>
              <a:ea typeface="Calibri"/>
              <a:cs typeface="Calibri"/>
              <a:sym typeface="Calibri"/>
            </a:endParaRPr>
          </a:p>
        </p:txBody>
      </p:sp>
      <p:sp>
        <p:nvSpPr>
          <p:cNvPr id="475" name="Google Shape;475;p23"/>
          <p:cNvSpPr/>
          <p:nvPr/>
        </p:nvSpPr>
        <p:spPr>
          <a:xfrm>
            <a:off x="1188720" y="2231136"/>
            <a:ext cx="3794760" cy="49377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350"/>
              <a:buFont typeface="Cambria"/>
              <a:buNone/>
            </a:pPr>
            <a:r>
              <a:rPr b="1" lang="en-US" sz="1350">
                <a:solidFill>
                  <a:srgbClr val="FFFFFF"/>
                </a:solidFill>
                <a:latin typeface="Cambria"/>
                <a:ea typeface="Cambria"/>
                <a:cs typeface="Cambria"/>
                <a:sym typeface="Cambria"/>
              </a:rPr>
              <a:t>Never enter what you cannot publish</a:t>
            </a:r>
            <a:endParaRPr sz="1350">
              <a:solidFill>
                <a:schemeClr val="dk1"/>
              </a:solidFill>
              <a:latin typeface="Calibri"/>
              <a:ea typeface="Calibri"/>
              <a:cs typeface="Calibri"/>
              <a:sym typeface="Calibri"/>
            </a:endParaRPr>
          </a:p>
        </p:txBody>
      </p:sp>
      <p:sp>
        <p:nvSpPr>
          <p:cNvPr id="476" name="Google Shape;476;p23"/>
          <p:cNvSpPr/>
          <p:nvPr/>
        </p:nvSpPr>
        <p:spPr>
          <a:xfrm>
            <a:off x="502920" y="2871216"/>
            <a:ext cx="11155680" cy="603504"/>
          </a:xfrm>
          <a:prstGeom prst="roundRect">
            <a:avLst>
              <a:gd fmla="val 13636" name="adj"/>
            </a:avLst>
          </a:prstGeom>
          <a:solidFill>
            <a:srgbClr val="1329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3"/>
          <p:cNvSpPr/>
          <p:nvPr/>
        </p:nvSpPr>
        <p:spPr>
          <a:xfrm>
            <a:off x="713232" y="3012948"/>
            <a:ext cx="320040" cy="320040"/>
          </a:xfrm>
          <a:prstGeom prst="ellipse">
            <a:avLst/>
          </a:prstGeom>
          <a:solidFill>
            <a:srgbClr val="2347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23"/>
          <p:cNvSpPr/>
          <p:nvPr/>
        </p:nvSpPr>
        <p:spPr>
          <a:xfrm>
            <a:off x="713232" y="3012948"/>
            <a:ext cx="320040" cy="3200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3</a:t>
            </a:r>
            <a:endParaRPr sz="1200">
              <a:solidFill>
                <a:schemeClr val="dk1"/>
              </a:solidFill>
              <a:latin typeface="Calibri"/>
              <a:ea typeface="Calibri"/>
              <a:cs typeface="Calibri"/>
              <a:sym typeface="Calibri"/>
            </a:endParaRPr>
          </a:p>
        </p:txBody>
      </p:sp>
      <p:sp>
        <p:nvSpPr>
          <p:cNvPr id="479" name="Google Shape;479;p23"/>
          <p:cNvSpPr/>
          <p:nvPr/>
        </p:nvSpPr>
        <p:spPr>
          <a:xfrm>
            <a:off x="1188720" y="2926080"/>
            <a:ext cx="3794760" cy="49377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350"/>
              <a:buFont typeface="Cambria"/>
              <a:buNone/>
            </a:pPr>
            <a:r>
              <a:rPr b="1" lang="en-US" sz="1350">
                <a:solidFill>
                  <a:srgbClr val="FFFFFF"/>
                </a:solidFill>
                <a:latin typeface="Cambria"/>
                <a:ea typeface="Cambria"/>
                <a:cs typeface="Cambria"/>
                <a:sym typeface="Cambria"/>
              </a:rPr>
              <a:t>Use it to draft, never to decide</a:t>
            </a:r>
            <a:endParaRPr sz="1350">
              <a:solidFill>
                <a:schemeClr val="dk1"/>
              </a:solidFill>
              <a:latin typeface="Calibri"/>
              <a:ea typeface="Calibri"/>
              <a:cs typeface="Calibri"/>
              <a:sym typeface="Calibri"/>
            </a:endParaRPr>
          </a:p>
        </p:txBody>
      </p:sp>
      <p:sp>
        <p:nvSpPr>
          <p:cNvPr id="480" name="Google Shape;480;p23"/>
          <p:cNvSpPr/>
          <p:nvPr/>
        </p:nvSpPr>
        <p:spPr>
          <a:xfrm>
            <a:off x="502920" y="3511296"/>
            <a:ext cx="11155680" cy="603504"/>
          </a:xfrm>
          <a:prstGeom prst="roundRect">
            <a:avLst>
              <a:gd fmla="val 13636" name="adj"/>
            </a:avLst>
          </a:prstGeom>
          <a:solidFill>
            <a:srgbClr val="1329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23"/>
          <p:cNvSpPr/>
          <p:nvPr/>
        </p:nvSpPr>
        <p:spPr>
          <a:xfrm>
            <a:off x="713232" y="3707892"/>
            <a:ext cx="320040" cy="320040"/>
          </a:xfrm>
          <a:prstGeom prst="ellipse">
            <a:avLst/>
          </a:prstGeom>
          <a:solidFill>
            <a:srgbClr val="2347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3"/>
          <p:cNvSpPr/>
          <p:nvPr/>
        </p:nvSpPr>
        <p:spPr>
          <a:xfrm>
            <a:off x="713232" y="3707892"/>
            <a:ext cx="320040" cy="3200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4</a:t>
            </a:r>
            <a:endParaRPr sz="1200">
              <a:solidFill>
                <a:schemeClr val="dk1"/>
              </a:solidFill>
              <a:latin typeface="Calibri"/>
              <a:ea typeface="Calibri"/>
              <a:cs typeface="Calibri"/>
              <a:sym typeface="Calibri"/>
            </a:endParaRPr>
          </a:p>
        </p:txBody>
      </p:sp>
      <p:sp>
        <p:nvSpPr>
          <p:cNvPr id="483" name="Google Shape;483;p23"/>
          <p:cNvSpPr/>
          <p:nvPr/>
        </p:nvSpPr>
        <p:spPr>
          <a:xfrm>
            <a:off x="1188720" y="3621024"/>
            <a:ext cx="3794760" cy="49377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350"/>
              <a:buFont typeface="Cambria"/>
              <a:buNone/>
            </a:pPr>
            <a:r>
              <a:rPr b="1" lang="en-US" sz="1350">
                <a:solidFill>
                  <a:srgbClr val="FFFFFF"/>
                </a:solidFill>
                <a:latin typeface="Cambria"/>
                <a:ea typeface="Cambria"/>
                <a:cs typeface="Cambria"/>
                <a:sym typeface="Cambria"/>
              </a:rPr>
              <a:t>Interrogate, do not accept</a:t>
            </a:r>
            <a:endParaRPr sz="1350">
              <a:solidFill>
                <a:schemeClr val="dk1"/>
              </a:solidFill>
              <a:latin typeface="Calibri"/>
              <a:ea typeface="Calibri"/>
              <a:cs typeface="Calibri"/>
              <a:sym typeface="Calibri"/>
            </a:endParaRPr>
          </a:p>
        </p:txBody>
      </p:sp>
      <p:sp>
        <p:nvSpPr>
          <p:cNvPr id="484" name="Google Shape;484;p23"/>
          <p:cNvSpPr/>
          <p:nvPr/>
        </p:nvSpPr>
        <p:spPr>
          <a:xfrm>
            <a:off x="502920" y="4261104"/>
            <a:ext cx="11155680" cy="603504"/>
          </a:xfrm>
          <a:prstGeom prst="roundRect">
            <a:avLst>
              <a:gd fmla="val 13636" name="adj"/>
            </a:avLst>
          </a:prstGeom>
          <a:solidFill>
            <a:srgbClr val="1329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3"/>
          <p:cNvSpPr/>
          <p:nvPr/>
        </p:nvSpPr>
        <p:spPr>
          <a:xfrm>
            <a:off x="713232" y="4402836"/>
            <a:ext cx="320040" cy="320040"/>
          </a:xfrm>
          <a:prstGeom prst="ellipse">
            <a:avLst/>
          </a:prstGeom>
          <a:solidFill>
            <a:srgbClr val="2347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23"/>
          <p:cNvSpPr/>
          <p:nvPr/>
        </p:nvSpPr>
        <p:spPr>
          <a:xfrm>
            <a:off x="713232" y="4402836"/>
            <a:ext cx="320040" cy="3200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5</a:t>
            </a:r>
            <a:endParaRPr sz="1200">
              <a:solidFill>
                <a:schemeClr val="dk1"/>
              </a:solidFill>
              <a:latin typeface="Calibri"/>
              <a:ea typeface="Calibri"/>
              <a:cs typeface="Calibri"/>
              <a:sym typeface="Calibri"/>
            </a:endParaRPr>
          </a:p>
        </p:txBody>
      </p:sp>
      <p:sp>
        <p:nvSpPr>
          <p:cNvPr id="487" name="Google Shape;487;p23"/>
          <p:cNvSpPr/>
          <p:nvPr/>
        </p:nvSpPr>
        <p:spPr>
          <a:xfrm>
            <a:off x="1188720" y="4315968"/>
            <a:ext cx="3794760" cy="49377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350"/>
              <a:buFont typeface="Cambria"/>
              <a:buNone/>
            </a:pPr>
            <a:r>
              <a:rPr b="1" lang="en-US" sz="1350">
                <a:solidFill>
                  <a:srgbClr val="FFFFFF"/>
                </a:solidFill>
                <a:latin typeface="Cambria"/>
                <a:ea typeface="Cambria"/>
                <a:cs typeface="Cambria"/>
                <a:sym typeface="Cambria"/>
              </a:rPr>
              <a:t>Disclose where disclosure is due</a:t>
            </a:r>
            <a:endParaRPr sz="1350">
              <a:solidFill>
                <a:schemeClr val="dk1"/>
              </a:solidFill>
              <a:latin typeface="Calibri"/>
              <a:ea typeface="Calibri"/>
              <a:cs typeface="Calibri"/>
              <a:sym typeface="Calibri"/>
            </a:endParaRPr>
          </a:p>
        </p:txBody>
      </p:sp>
      <p:sp>
        <p:nvSpPr>
          <p:cNvPr id="488" name="Google Shape;488;p23"/>
          <p:cNvSpPr/>
          <p:nvPr/>
        </p:nvSpPr>
        <p:spPr>
          <a:xfrm>
            <a:off x="475488" y="4956048"/>
            <a:ext cx="11155680" cy="603504"/>
          </a:xfrm>
          <a:prstGeom prst="roundRect">
            <a:avLst>
              <a:gd fmla="val 13636" name="adj"/>
            </a:avLst>
          </a:prstGeom>
          <a:solidFill>
            <a:srgbClr val="1329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23"/>
          <p:cNvSpPr/>
          <p:nvPr/>
        </p:nvSpPr>
        <p:spPr>
          <a:xfrm>
            <a:off x="713232" y="5097780"/>
            <a:ext cx="320040" cy="320040"/>
          </a:xfrm>
          <a:prstGeom prst="ellipse">
            <a:avLst/>
          </a:prstGeom>
          <a:solidFill>
            <a:srgbClr val="2347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23"/>
          <p:cNvSpPr/>
          <p:nvPr/>
        </p:nvSpPr>
        <p:spPr>
          <a:xfrm>
            <a:off x="713232" y="5097780"/>
            <a:ext cx="320040" cy="3200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6</a:t>
            </a:r>
            <a:endParaRPr sz="1200">
              <a:solidFill>
                <a:schemeClr val="dk1"/>
              </a:solidFill>
              <a:latin typeface="Calibri"/>
              <a:ea typeface="Calibri"/>
              <a:cs typeface="Calibri"/>
              <a:sym typeface="Calibri"/>
            </a:endParaRPr>
          </a:p>
        </p:txBody>
      </p:sp>
      <p:sp>
        <p:nvSpPr>
          <p:cNvPr id="491" name="Google Shape;491;p23"/>
          <p:cNvSpPr/>
          <p:nvPr/>
        </p:nvSpPr>
        <p:spPr>
          <a:xfrm>
            <a:off x="1188720" y="5010912"/>
            <a:ext cx="3794760" cy="49377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350"/>
              <a:buFont typeface="Cambria"/>
              <a:buNone/>
            </a:pPr>
            <a:r>
              <a:rPr b="1" lang="en-US" sz="1350">
                <a:solidFill>
                  <a:srgbClr val="FFFFFF"/>
                </a:solidFill>
                <a:latin typeface="Cambria"/>
                <a:ea typeface="Cambria"/>
                <a:cs typeface="Cambria"/>
                <a:sym typeface="Cambria"/>
              </a:rPr>
              <a:t>Keep the human in the record</a:t>
            </a:r>
            <a:endParaRPr sz="1350">
              <a:solidFill>
                <a:schemeClr val="dk1"/>
              </a:solidFill>
              <a:latin typeface="Calibri"/>
              <a:ea typeface="Calibri"/>
              <a:cs typeface="Calibri"/>
              <a:sym typeface="Calibri"/>
            </a:endParaRPr>
          </a:p>
        </p:txBody>
      </p:sp>
      <p:sp>
        <p:nvSpPr>
          <p:cNvPr id="492" name="Google Shape;492;p23"/>
          <p:cNvSpPr/>
          <p:nvPr/>
        </p:nvSpPr>
        <p:spPr>
          <a:xfrm>
            <a:off x="502920" y="5650992"/>
            <a:ext cx="11155680" cy="603504"/>
          </a:xfrm>
          <a:prstGeom prst="roundRect">
            <a:avLst>
              <a:gd fmla="val 13636" name="adj"/>
            </a:avLst>
          </a:prstGeom>
          <a:solidFill>
            <a:srgbClr val="16305A"/>
          </a:solidFill>
          <a:ln cap="flat" cmpd="sng" w="15225">
            <a:solidFill>
              <a:srgbClr val="D7A9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3"/>
          <p:cNvSpPr/>
          <p:nvPr/>
        </p:nvSpPr>
        <p:spPr>
          <a:xfrm>
            <a:off x="713232" y="5792724"/>
            <a:ext cx="320040" cy="320040"/>
          </a:xfrm>
          <a:prstGeom prst="ellipse">
            <a:avLst/>
          </a:prstGeom>
          <a:solidFill>
            <a:srgbClr val="D7A9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23"/>
          <p:cNvSpPr/>
          <p:nvPr/>
        </p:nvSpPr>
        <p:spPr>
          <a:xfrm>
            <a:off x="713232" y="5792724"/>
            <a:ext cx="320040" cy="3200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B1B33"/>
              </a:buClr>
              <a:buSzPts val="1200"/>
              <a:buFont typeface="Calibri"/>
              <a:buNone/>
            </a:pPr>
            <a:r>
              <a:rPr b="1" lang="en-US" sz="1200">
                <a:solidFill>
                  <a:srgbClr val="0B1B33"/>
                </a:solidFill>
                <a:latin typeface="Calibri"/>
                <a:ea typeface="Calibri"/>
                <a:cs typeface="Calibri"/>
                <a:sym typeface="Calibri"/>
              </a:rPr>
              <a:t>7</a:t>
            </a:r>
            <a:endParaRPr sz="1200">
              <a:solidFill>
                <a:schemeClr val="dk1"/>
              </a:solidFill>
              <a:latin typeface="Calibri"/>
              <a:ea typeface="Calibri"/>
              <a:cs typeface="Calibri"/>
              <a:sym typeface="Calibri"/>
            </a:endParaRPr>
          </a:p>
        </p:txBody>
      </p:sp>
      <p:sp>
        <p:nvSpPr>
          <p:cNvPr id="495" name="Google Shape;495;p23"/>
          <p:cNvSpPr/>
          <p:nvPr/>
        </p:nvSpPr>
        <p:spPr>
          <a:xfrm>
            <a:off x="1188720" y="5705856"/>
            <a:ext cx="3794760" cy="49377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350"/>
              <a:buFont typeface="Cambria"/>
              <a:buNone/>
            </a:pPr>
            <a:r>
              <a:rPr b="1" lang="en-US" sz="1350">
                <a:solidFill>
                  <a:srgbClr val="D7A93F"/>
                </a:solidFill>
                <a:latin typeface="Cambria"/>
                <a:ea typeface="Cambria"/>
                <a:cs typeface="Cambria"/>
                <a:sym typeface="Cambria"/>
              </a:rPr>
              <a:t>Train before you rely</a:t>
            </a:r>
            <a:endParaRPr sz="1350">
              <a:solidFill>
                <a:schemeClr val="dk1"/>
              </a:solidFill>
              <a:latin typeface="Calibri"/>
              <a:ea typeface="Calibri"/>
              <a:cs typeface="Calibri"/>
              <a:sym typeface="Calibri"/>
            </a:endParaRPr>
          </a:p>
        </p:txBody>
      </p:sp>
      <p:sp>
        <p:nvSpPr>
          <p:cNvPr id="496" name="Google Shape;496;p23"/>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497" name="Google Shape;497;p23"/>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26</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502" name="Shape 502"/>
        <p:cNvGrpSpPr/>
        <p:nvPr/>
      </p:nvGrpSpPr>
      <p:grpSpPr>
        <a:xfrm>
          <a:off x="0" y="0"/>
          <a:ext cx="0" cy="0"/>
          <a:chOff x="0" y="0"/>
          <a:chExt cx="0" cy="0"/>
        </a:xfrm>
      </p:grpSpPr>
      <p:sp>
        <p:nvSpPr>
          <p:cNvPr id="503" name="Google Shape;503;p24"/>
          <p:cNvSpPr/>
          <p:nvPr/>
        </p:nvSpPr>
        <p:spPr>
          <a:xfrm>
            <a:off x="8321040" y="914400"/>
            <a:ext cx="5120640" cy="5120640"/>
          </a:xfrm>
          <a:prstGeom prst="ellipse">
            <a:avLst/>
          </a:prstGeom>
          <a:solidFill>
            <a:srgbClr val="1466D6">
              <a:alpha val="12157"/>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24"/>
          <p:cNvSpPr/>
          <p:nvPr/>
        </p:nvSpPr>
        <p:spPr>
          <a:xfrm>
            <a:off x="685800" y="1417320"/>
            <a:ext cx="2743200" cy="137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D6B"/>
              </a:buClr>
              <a:buSzPts val="9600"/>
              <a:buFont typeface="Cambria"/>
              <a:buNone/>
            </a:pPr>
            <a:r>
              <a:rPr b="1" lang="en-US" sz="9600">
                <a:solidFill>
                  <a:srgbClr val="1E3D6B"/>
                </a:solidFill>
                <a:latin typeface="Cambria"/>
                <a:ea typeface="Cambria"/>
                <a:cs typeface="Cambria"/>
                <a:sym typeface="Cambria"/>
              </a:rPr>
              <a:t>06</a:t>
            </a:r>
            <a:endParaRPr sz="9600">
              <a:solidFill>
                <a:schemeClr val="dk1"/>
              </a:solidFill>
              <a:latin typeface="Calibri"/>
              <a:ea typeface="Calibri"/>
              <a:cs typeface="Calibri"/>
              <a:sym typeface="Calibri"/>
            </a:endParaRPr>
          </a:p>
        </p:txBody>
      </p:sp>
      <p:sp>
        <p:nvSpPr>
          <p:cNvPr id="505" name="Google Shape;505;p24"/>
          <p:cNvSpPr/>
          <p:nvPr/>
        </p:nvSpPr>
        <p:spPr>
          <a:xfrm>
            <a:off x="749808" y="2788920"/>
            <a:ext cx="8229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150"/>
              <a:buFont typeface="Calibri"/>
              <a:buNone/>
            </a:pPr>
            <a:r>
              <a:rPr b="1" lang="en-US" sz="1150">
                <a:solidFill>
                  <a:srgbClr val="D7A93F"/>
                </a:solidFill>
                <a:latin typeface="Calibri"/>
                <a:ea typeface="Calibri"/>
                <a:cs typeface="Calibri"/>
                <a:sym typeface="Calibri"/>
              </a:rPr>
              <a:t>QUESTION SIX</a:t>
            </a:r>
            <a:endParaRPr sz="1150">
              <a:solidFill>
                <a:schemeClr val="dk1"/>
              </a:solidFill>
              <a:latin typeface="Calibri"/>
              <a:ea typeface="Calibri"/>
              <a:cs typeface="Calibri"/>
              <a:sym typeface="Calibri"/>
            </a:endParaRPr>
          </a:p>
        </p:txBody>
      </p:sp>
      <p:sp>
        <p:nvSpPr>
          <p:cNvPr id="506" name="Google Shape;506;p24"/>
          <p:cNvSpPr/>
          <p:nvPr/>
        </p:nvSpPr>
        <p:spPr>
          <a:xfrm>
            <a:off x="713232" y="3127248"/>
            <a:ext cx="9326880" cy="1097280"/>
          </a:xfrm>
          <a:prstGeom prst="rect">
            <a:avLst/>
          </a:prstGeom>
          <a:noFill/>
          <a:ln>
            <a:noFill/>
          </a:ln>
        </p:spPr>
        <p:txBody>
          <a:bodyPr anchorCtr="0" anchor="ctr" bIns="0" lIns="0" spcFirstLastPara="1" rIns="0" wrap="square" tIns="0">
            <a:noAutofit/>
          </a:bodyPr>
          <a:lstStyle/>
          <a:p>
            <a:pPr indent="0" lvl="0" marL="0" marR="0" rtl="0" algn="l">
              <a:lnSpc>
                <a:spcPct val="110526"/>
              </a:lnSpc>
              <a:spcBef>
                <a:spcPts val="0"/>
              </a:spcBef>
              <a:spcAft>
                <a:spcPts val="0"/>
              </a:spcAft>
              <a:buClr>
                <a:srgbClr val="FFFFFF"/>
              </a:buClr>
              <a:buSzPts val="3800"/>
              <a:buFont typeface="Cambria"/>
              <a:buNone/>
            </a:pPr>
            <a:r>
              <a:rPr b="1" lang="en-US" sz="3800">
                <a:solidFill>
                  <a:srgbClr val="FFFFFF"/>
                </a:solidFill>
                <a:latin typeface="Cambria"/>
                <a:ea typeface="Cambria"/>
                <a:cs typeface="Cambria"/>
                <a:sym typeface="Cambria"/>
              </a:rPr>
              <a:t>What does it cost to ignore this?</a:t>
            </a:r>
            <a:endParaRPr sz="3800">
              <a:solidFill>
                <a:schemeClr val="dk1"/>
              </a:solidFill>
              <a:latin typeface="Calibri"/>
              <a:ea typeface="Calibri"/>
              <a:cs typeface="Calibri"/>
              <a:sym typeface="Calibri"/>
            </a:endParaRPr>
          </a:p>
        </p:txBody>
      </p:sp>
      <p:sp>
        <p:nvSpPr>
          <p:cNvPr id="507" name="Google Shape;507;p24"/>
          <p:cNvSpPr/>
          <p:nvPr/>
        </p:nvSpPr>
        <p:spPr>
          <a:xfrm>
            <a:off x="731520" y="4315968"/>
            <a:ext cx="8595360" cy="548640"/>
          </a:xfrm>
          <a:prstGeom prst="rect">
            <a:avLst/>
          </a:prstGeom>
          <a:noFill/>
          <a:ln>
            <a:noFill/>
          </a:ln>
        </p:spPr>
        <p:txBody>
          <a:bodyPr anchorCtr="0" anchor="t" bIns="0" lIns="0" spcFirstLastPara="1" rIns="0" wrap="square" tIns="0">
            <a:noAutofit/>
          </a:bodyPr>
          <a:lstStyle/>
          <a:p>
            <a:pPr indent="0" lvl="0" marL="0" marR="0" rtl="0" algn="l">
              <a:lnSpc>
                <a:spcPct val="83333"/>
              </a:lnSpc>
              <a:spcBef>
                <a:spcPts val="0"/>
              </a:spcBef>
              <a:spcAft>
                <a:spcPts val="0"/>
              </a:spcAft>
              <a:buClr>
                <a:srgbClr val="C00000"/>
              </a:buClr>
              <a:buSzPts val="2400"/>
              <a:buFont typeface="Calibri"/>
              <a:buNone/>
            </a:pPr>
            <a:r>
              <a:rPr i="1" lang="en-US" sz="2400">
                <a:solidFill>
                  <a:srgbClr val="C00000"/>
                </a:solidFill>
                <a:latin typeface="Calibri"/>
                <a:ea typeface="Calibri"/>
                <a:cs typeface="Calibri"/>
                <a:sym typeface="Calibri"/>
              </a:rPr>
              <a:t>STAGNATION</a:t>
            </a:r>
            <a:endParaRPr sz="2400">
              <a:solidFill>
                <a:srgbClr val="C00000"/>
              </a:solidFill>
              <a:latin typeface="Calibri"/>
              <a:ea typeface="Calibri"/>
              <a:cs typeface="Calibri"/>
              <a:sym typeface="Calibri"/>
            </a:endParaRPr>
          </a:p>
        </p:txBody>
      </p:sp>
      <p:sp>
        <p:nvSpPr>
          <p:cNvPr id="508" name="Google Shape;508;p24"/>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509" name="Google Shape;509;p24"/>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27</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6FC"/>
        </a:solidFill>
      </p:bgPr>
    </p:bg>
    <p:spTree>
      <p:nvGrpSpPr>
        <p:cNvPr id="514" name="Shape 514"/>
        <p:cNvGrpSpPr/>
        <p:nvPr/>
      </p:nvGrpSpPr>
      <p:grpSpPr>
        <a:xfrm>
          <a:off x="0" y="0"/>
          <a:ext cx="0" cy="0"/>
          <a:chOff x="0" y="0"/>
          <a:chExt cx="0" cy="0"/>
        </a:xfrm>
      </p:grpSpPr>
      <p:sp>
        <p:nvSpPr>
          <p:cNvPr id="515" name="Google Shape;515;p25"/>
          <p:cNvSpPr/>
          <p:nvPr/>
        </p:nvSpPr>
        <p:spPr>
          <a:xfrm>
            <a:off x="371475" y="786384"/>
            <a:ext cx="11076813" cy="45719"/>
          </a:xfrm>
          <a:prstGeom prst="rect">
            <a:avLst/>
          </a:prstGeom>
          <a:noFill/>
          <a:ln>
            <a:noFill/>
          </a:ln>
        </p:spPr>
        <p:txBody>
          <a:bodyPr anchorCtr="0" anchor="ctr" bIns="0" lIns="0" spcFirstLastPara="1" rIns="0" wrap="square" tIns="0">
            <a:noAutofit/>
          </a:bodyPr>
          <a:lstStyle/>
          <a:p>
            <a:pPr indent="0" lvl="0" marL="0" marR="0" rtl="0" algn="l">
              <a:lnSpc>
                <a:spcPct val="103030"/>
              </a:lnSpc>
              <a:spcBef>
                <a:spcPts val="0"/>
              </a:spcBef>
              <a:spcAft>
                <a:spcPts val="0"/>
              </a:spcAft>
              <a:buClr>
                <a:srgbClr val="0B1B33"/>
              </a:buClr>
              <a:buSzPts val="3300"/>
              <a:buFont typeface="Cambria"/>
              <a:buNone/>
            </a:pPr>
            <a:r>
              <a:rPr b="1" lang="en-US" sz="3300">
                <a:solidFill>
                  <a:srgbClr val="0B1B33"/>
                </a:solidFill>
                <a:latin typeface="Cambria"/>
                <a:ea typeface="Cambria"/>
                <a:cs typeface="Cambria"/>
                <a:sym typeface="Cambria"/>
              </a:rPr>
              <a:t>What the untrained professional forfeits, every year, without noticing.</a:t>
            </a:r>
            <a:endParaRPr sz="3300">
              <a:solidFill>
                <a:schemeClr val="dk1"/>
              </a:solidFill>
              <a:latin typeface="Calibri"/>
              <a:ea typeface="Calibri"/>
              <a:cs typeface="Calibri"/>
              <a:sym typeface="Calibri"/>
            </a:endParaRPr>
          </a:p>
        </p:txBody>
      </p:sp>
      <p:graphicFrame>
        <p:nvGraphicFramePr>
          <p:cNvPr id="516" name="Google Shape;516;p25"/>
          <p:cNvGraphicFramePr/>
          <p:nvPr/>
        </p:nvGraphicFramePr>
        <p:xfrm>
          <a:off x="2305050" y="1724129"/>
          <a:ext cx="3000000" cy="3000000"/>
        </p:xfrm>
        <a:graphic>
          <a:graphicData uri="http://schemas.openxmlformats.org/drawingml/2006/table">
            <a:tbl>
              <a:tblPr>
                <a:noFill/>
                <a:tableStyleId>{A15A08A0-EF56-448D-9C4B-F4E564843AE5}</a:tableStyleId>
              </a:tblPr>
              <a:tblGrid>
                <a:gridCol w="3229700"/>
                <a:gridCol w="3228250"/>
              </a:tblGrid>
              <a:tr h="330425">
                <a:tc>
                  <a:txBody>
                    <a:bodyPr/>
                    <a:lstStyle/>
                    <a:p>
                      <a:pPr indent="0" lvl="0" marL="0" marR="0" rtl="0" algn="l">
                        <a:spcBef>
                          <a:spcPts val="0"/>
                        </a:spcBef>
                        <a:spcAft>
                          <a:spcPts val="0"/>
                        </a:spcAft>
                        <a:buClr>
                          <a:srgbClr val="FFFFFF"/>
                        </a:buClr>
                        <a:buSzPts val="2000"/>
                        <a:buFont typeface="Calibri"/>
                        <a:buNone/>
                      </a:pPr>
                      <a:r>
                        <a:rPr b="1" lang="en-US" sz="2000" u="none" cap="none" strike="noStrike">
                          <a:solidFill>
                            <a:srgbClr val="FFFFFF"/>
                          </a:solidFill>
                          <a:latin typeface="Calibri"/>
                          <a:ea typeface="Calibri"/>
                          <a:cs typeface="Calibri"/>
                          <a:sym typeface="Calibri"/>
                        </a:rPr>
                        <a:t>DIMENSION</a:t>
                      </a:r>
                      <a:endParaRPr sz="20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1466D6"/>
                    </a:solidFill>
                  </a:tcPr>
                </a:tc>
                <a:tc>
                  <a:txBody>
                    <a:bodyPr/>
                    <a:lstStyle/>
                    <a:p>
                      <a:pPr indent="0" lvl="0" marL="0" marR="0" rtl="0" algn="l">
                        <a:spcBef>
                          <a:spcPts val="0"/>
                        </a:spcBef>
                        <a:spcAft>
                          <a:spcPts val="0"/>
                        </a:spcAft>
                        <a:buClr>
                          <a:srgbClr val="FFFFFF"/>
                        </a:buClr>
                        <a:buSzPts val="2000"/>
                        <a:buFont typeface="Calibri"/>
                        <a:buNone/>
                      </a:pPr>
                      <a:r>
                        <a:rPr b="1" lang="en-US" sz="2000" u="none" cap="none" strike="noStrike">
                          <a:solidFill>
                            <a:srgbClr val="FFFFFF"/>
                          </a:solidFill>
                          <a:latin typeface="Calibri"/>
                          <a:ea typeface="Calibri"/>
                          <a:cs typeface="Calibri"/>
                          <a:sym typeface="Calibri"/>
                        </a:rPr>
                        <a:t>THE ANNUAL GAP</a:t>
                      </a:r>
                      <a:endParaRPr sz="20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1466D6"/>
                    </a:solidFill>
                  </a:tcPr>
                </a:tc>
              </a:tr>
              <a:tr h="664475">
                <a:tc>
                  <a:txBody>
                    <a:bodyPr/>
                    <a:lstStyle/>
                    <a:p>
                      <a:pPr indent="0" lvl="0" marL="0" marR="0" rtl="0" algn="l">
                        <a:spcBef>
                          <a:spcPts val="0"/>
                        </a:spcBef>
                        <a:spcAft>
                          <a:spcPts val="0"/>
                        </a:spcAft>
                        <a:buClr>
                          <a:srgbClr val="1B3050"/>
                        </a:buClr>
                        <a:buSzPts val="2000"/>
                        <a:buFont typeface="Calibri"/>
                        <a:buNone/>
                      </a:pPr>
                      <a:r>
                        <a:rPr b="1" lang="en-US" sz="2000" u="none" cap="none" strike="noStrike">
                          <a:solidFill>
                            <a:srgbClr val="1B3050"/>
                          </a:solidFill>
                          <a:latin typeface="Calibri"/>
                          <a:ea typeface="Calibri"/>
                          <a:cs typeface="Calibri"/>
                          <a:sym typeface="Calibri"/>
                        </a:rPr>
                        <a:t>Time</a:t>
                      </a:r>
                      <a:endParaRPr sz="20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Clr>
                          <a:srgbClr val="FF0000"/>
                        </a:buClr>
                        <a:buSzPts val="2000"/>
                        <a:buFont typeface="Calibri"/>
                        <a:buNone/>
                      </a:pPr>
                      <a:r>
                        <a:rPr b="1" lang="en-US" sz="2000" u="none" cap="none" strike="noStrike">
                          <a:solidFill>
                            <a:srgbClr val="FF0000"/>
                          </a:solidFill>
                          <a:latin typeface="Calibri"/>
                          <a:ea typeface="Calibri"/>
                          <a:cs typeface="Calibri"/>
                          <a:sym typeface="Calibri"/>
                        </a:rPr>
                        <a:t>Hours of work</a:t>
                      </a:r>
                      <a:endParaRPr sz="2000" u="none" cap="none" strike="noStrike">
                        <a:solidFill>
                          <a:srgbClr val="FF0000"/>
                        </a:solidFill>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r>
              <a:tr h="664475">
                <a:tc>
                  <a:txBody>
                    <a:bodyPr/>
                    <a:lstStyle/>
                    <a:p>
                      <a:pPr indent="0" lvl="0" marL="0" marR="0" rtl="0" algn="l">
                        <a:spcBef>
                          <a:spcPts val="0"/>
                        </a:spcBef>
                        <a:spcAft>
                          <a:spcPts val="0"/>
                        </a:spcAft>
                        <a:buClr>
                          <a:srgbClr val="1B3050"/>
                        </a:buClr>
                        <a:buSzPts val="2000"/>
                        <a:buFont typeface="Calibri"/>
                        <a:buNone/>
                      </a:pPr>
                      <a:r>
                        <a:rPr b="1" lang="en-US" sz="2000" u="none" cap="none" strike="noStrike">
                          <a:solidFill>
                            <a:srgbClr val="1B3050"/>
                          </a:solidFill>
                          <a:latin typeface="Calibri"/>
                          <a:ea typeface="Calibri"/>
                          <a:cs typeface="Calibri"/>
                          <a:sym typeface="Calibri"/>
                        </a:rPr>
                        <a:t>Economic value</a:t>
                      </a:r>
                      <a:endParaRPr sz="20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Clr>
                          <a:srgbClr val="FF0000"/>
                        </a:buClr>
                        <a:buSzPts val="2000"/>
                        <a:buFont typeface="Calibri"/>
                        <a:buNone/>
                      </a:pPr>
                      <a:r>
                        <a:rPr b="1" lang="en-US" sz="2000" u="none" cap="none" strike="noStrike">
                          <a:solidFill>
                            <a:srgbClr val="FF0000"/>
                          </a:solidFill>
                          <a:latin typeface="Calibri"/>
                          <a:ea typeface="Calibri"/>
                          <a:cs typeface="Calibri"/>
                          <a:sym typeface="Calibri"/>
                        </a:rPr>
                        <a:t>Prouctivity</a:t>
                      </a:r>
                      <a:endParaRPr sz="2000" u="none" cap="none" strike="noStrike">
                        <a:solidFill>
                          <a:srgbClr val="FF0000"/>
                        </a:solidFill>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r>
              <a:tr h="754950">
                <a:tc>
                  <a:txBody>
                    <a:bodyPr/>
                    <a:lstStyle/>
                    <a:p>
                      <a:pPr indent="0" lvl="0" marL="0" marR="0" rtl="0" algn="l">
                        <a:spcBef>
                          <a:spcPts val="0"/>
                        </a:spcBef>
                        <a:spcAft>
                          <a:spcPts val="0"/>
                        </a:spcAft>
                        <a:buClr>
                          <a:srgbClr val="1B3050"/>
                        </a:buClr>
                        <a:buSzPts val="2000"/>
                        <a:buFont typeface="Calibri"/>
                        <a:buNone/>
                      </a:pPr>
                      <a:r>
                        <a:rPr b="1" lang="en-US" sz="2000" u="none" cap="none" strike="noStrike">
                          <a:solidFill>
                            <a:srgbClr val="1B3050"/>
                          </a:solidFill>
                          <a:latin typeface="Calibri"/>
                          <a:ea typeface="Calibri"/>
                          <a:cs typeface="Calibri"/>
                          <a:sym typeface="Calibri"/>
                        </a:rPr>
                        <a:t>Risk exposure</a:t>
                      </a:r>
                      <a:endParaRPr sz="20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Clr>
                          <a:srgbClr val="E0564F"/>
                        </a:buClr>
                        <a:buSzPts val="2000"/>
                        <a:buFont typeface="Calibri"/>
                        <a:buNone/>
                      </a:pPr>
                      <a:r>
                        <a:rPr b="1" lang="en-US" sz="2000" u="none" cap="none" strike="noStrike">
                          <a:solidFill>
                            <a:srgbClr val="E0564F"/>
                          </a:solidFill>
                          <a:latin typeface="Calibri"/>
                          <a:ea typeface="Calibri"/>
                          <a:cs typeface="Calibri"/>
                          <a:sym typeface="Calibri"/>
                        </a:rPr>
                        <a:t>Sanction,</a:t>
                      </a:r>
                      <a:endParaRPr sz="2000" u="none" cap="none" strike="noStrike">
                        <a:latin typeface="Calibri"/>
                        <a:ea typeface="Calibri"/>
                        <a:cs typeface="Calibri"/>
                        <a:sym typeface="Calibri"/>
                      </a:endParaRPr>
                    </a:p>
                    <a:p>
                      <a:pPr indent="0" lvl="0" marL="0" marR="0" rtl="0" algn="ctr">
                        <a:spcBef>
                          <a:spcPts val="0"/>
                        </a:spcBef>
                        <a:spcAft>
                          <a:spcPts val="0"/>
                        </a:spcAft>
                        <a:buClr>
                          <a:srgbClr val="E0564F"/>
                        </a:buClr>
                        <a:buSzPts val="2000"/>
                        <a:buFont typeface="Calibri"/>
                        <a:buNone/>
                      </a:pPr>
                      <a:r>
                        <a:rPr b="1" lang="en-US" sz="2000" u="none" cap="none" strike="noStrike">
                          <a:solidFill>
                            <a:srgbClr val="E0564F"/>
                          </a:solidFill>
                          <a:latin typeface="Calibri"/>
                          <a:ea typeface="Calibri"/>
                          <a:cs typeface="Calibri"/>
                          <a:sym typeface="Calibri"/>
                        </a:rPr>
                        <a:t>suspension,</a:t>
                      </a:r>
                      <a:endParaRPr sz="2000" u="none" cap="none" strike="noStrike">
                        <a:latin typeface="Calibri"/>
                        <a:ea typeface="Calibri"/>
                        <a:cs typeface="Calibri"/>
                        <a:sym typeface="Calibri"/>
                      </a:endParaRPr>
                    </a:p>
                    <a:p>
                      <a:pPr indent="0" lvl="0" marL="0" marR="0" rtl="0" algn="ctr">
                        <a:spcBef>
                          <a:spcPts val="0"/>
                        </a:spcBef>
                        <a:spcAft>
                          <a:spcPts val="0"/>
                        </a:spcAft>
                        <a:buClr>
                          <a:srgbClr val="E0564F"/>
                        </a:buClr>
                        <a:buSzPts val="2000"/>
                        <a:buFont typeface="Calibri"/>
                        <a:buNone/>
                      </a:pPr>
                      <a:r>
                        <a:rPr b="1" lang="en-US" sz="2000" u="none" cap="none" strike="noStrike">
                          <a:solidFill>
                            <a:srgbClr val="E0564F"/>
                          </a:solidFill>
                          <a:latin typeface="Calibri"/>
                          <a:ea typeface="Calibri"/>
                          <a:cs typeface="Calibri"/>
                          <a:sym typeface="Calibri"/>
                        </a:rPr>
                        <a:t>reputation</a:t>
                      </a:r>
                      <a:endParaRPr sz="20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r>
              <a:tr h="664475">
                <a:tc>
                  <a:txBody>
                    <a:bodyPr/>
                    <a:lstStyle/>
                    <a:p>
                      <a:pPr indent="0" lvl="0" marL="0" marR="0" rtl="0" algn="l">
                        <a:spcBef>
                          <a:spcPts val="0"/>
                        </a:spcBef>
                        <a:spcAft>
                          <a:spcPts val="0"/>
                        </a:spcAft>
                        <a:buClr>
                          <a:srgbClr val="1B3050"/>
                        </a:buClr>
                        <a:buSzPts val="2000"/>
                        <a:buFont typeface="Calibri"/>
                        <a:buNone/>
                      </a:pPr>
                      <a:r>
                        <a:rPr b="1" lang="en-US" sz="2000" u="none" cap="none" strike="noStrike">
                          <a:solidFill>
                            <a:srgbClr val="1B3050"/>
                          </a:solidFill>
                          <a:latin typeface="Calibri"/>
                          <a:ea typeface="Calibri"/>
                          <a:cs typeface="Calibri"/>
                          <a:sym typeface="Calibri"/>
                        </a:rPr>
                        <a:t>Authority</a:t>
                      </a:r>
                      <a:endParaRPr sz="20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Clr>
                          <a:srgbClr val="E0564F"/>
                        </a:buClr>
                        <a:buSzPts val="2000"/>
                        <a:buFont typeface="Calibri"/>
                        <a:buNone/>
                      </a:pPr>
                      <a:r>
                        <a:rPr b="1" lang="en-US" sz="2000" u="none" cap="none" strike="noStrike">
                          <a:solidFill>
                            <a:srgbClr val="E0564F"/>
                          </a:solidFill>
                          <a:latin typeface="Calibri"/>
                          <a:ea typeface="Calibri"/>
                          <a:cs typeface="Calibri"/>
                          <a:sym typeface="Calibri"/>
                        </a:rPr>
                        <a:t>Loss of</a:t>
                      </a:r>
                      <a:endParaRPr sz="2000" u="none" cap="none" strike="noStrike">
                        <a:latin typeface="Calibri"/>
                        <a:ea typeface="Calibri"/>
                        <a:cs typeface="Calibri"/>
                        <a:sym typeface="Calibri"/>
                      </a:endParaRPr>
                    </a:p>
                    <a:p>
                      <a:pPr indent="0" lvl="0" marL="0" marR="0" rtl="0" algn="ctr">
                        <a:spcBef>
                          <a:spcPts val="0"/>
                        </a:spcBef>
                        <a:spcAft>
                          <a:spcPts val="0"/>
                        </a:spcAft>
                        <a:buClr>
                          <a:srgbClr val="E0564F"/>
                        </a:buClr>
                        <a:buSzPts val="2000"/>
                        <a:buFont typeface="Calibri"/>
                        <a:buNone/>
                      </a:pPr>
                      <a:r>
                        <a:rPr b="1" lang="en-US" sz="2000" u="none" cap="none" strike="noStrike">
                          <a:solidFill>
                            <a:srgbClr val="E0564F"/>
                          </a:solidFill>
                          <a:latin typeface="Calibri"/>
                          <a:ea typeface="Calibri"/>
                          <a:cs typeface="Calibri"/>
                          <a:sym typeface="Calibri"/>
                        </a:rPr>
                        <a:t>control</a:t>
                      </a:r>
                      <a:endParaRPr sz="20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r>
              <a:tr h="664475">
                <a:tc>
                  <a:txBody>
                    <a:bodyPr/>
                    <a:lstStyle/>
                    <a:p>
                      <a:pPr indent="0" lvl="0" marL="0" marR="0" rtl="0" algn="l">
                        <a:spcBef>
                          <a:spcPts val="0"/>
                        </a:spcBef>
                        <a:spcAft>
                          <a:spcPts val="0"/>
                        </a:spcAft>
                        <a:buClr>
                          <a:srgbClr val="1B3050"/>
                        </a:buClr>
                        <a:buSzPts val="2000"/>
                        <a:buFont typeface="Calibri"/>
                        <a:buNone/>
                      </a:pPr>
                      <a:r>
                        <a:rPr b="0" lang="en-US" sz="2000" u="none" cap="none" strike="noStrike">
                          <a:solidFill>
                            <a:srgbClr val="1B3050"/>
                          </a:solidFill>
                          <a:latin typeface="Calibri"/>
                          <a:ea typeface="Calibri"/>
                          <a:cs typeface="Calibri"/>
                          <a:sym typeface="Calibri"/>
                        </a:rPr>
                        <a:t>Stan</a:t>
                      </a:r>
                      <a:r>
                        <a:rPr b="1" lang="en-US" sz="2000" u="none" cap="none" strike="noStrike">
                          <a:solidFill>
                            <a:srgbClr val="1B3050"/>
                          </a:solidFill>
                          <a:latin typeface="Calibri"/>
                          <a:ea typeface="Calibri"/>
                          <a:cs typeface="Calibri"/>
                          <a:sym typeface="Calibri"/>
                        </a:rPr>
                        <a:t>ding</a:t>
                      </a:r>
                      <a:endParaRPr sz="20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Clr>
                          <a:srgbClr val="E0564F"/>
                        </a:buClr>
                        <a:buSzPts val="2000"/>
                        <a:buFont typeface="Calibri"/>
                        <a:buNone/>
                      </a:pPr>
                      <a:r>
                        <a:rPr b="1" lang="en-US" sz="2000" u="none" cap="none" strike="noStrike">
                          <a:solidFill>
                            <a:srgbClr val="E0564F"/>
                          </a:solidFill>
                          <a:latin typeface="Calibri"/>
                          <a:ea typeface="Calibri"/>
                          <a:cs typeface="Calibri"/>
                          <a:sym typeface="Calibri"/>
                        </a:rPr>
                        <a:t>Relevance</a:t>
                      </a:r>
                      <a:endParaRPr sz="2000" u="none" cap="none" strike="noStrike">
                        <a:latin typeface="Calibri"/>
                        <a:ea typeface="Calibri"/>
                        <a:cs typeface="Calibri"/>
                        <a:sym typeface="Calibri"/>
                      </a:endParaRPr>
                    </a:p>
                  </a:txBody>
                  <a:tcPr marT="63500" marB="63500" marR="63500" marL="63500" anchor="ctr">
                    <a:lnL cap="flat" cmpd="sng" w="12700">
                      <a:solidFill>
                        <a:srgbClr val="C6D6EE"/>
                      </a:solidFill>
                      <a:prstDash val="solid"/>
                      <a:round/>
                      <a:headEnd len="sm" w="sm" type="none"/>
                      <a:tailEnd len="sm" w="sm" type="none"/>
                    </a:lnL>
                    <a:lnR cap="flat" cmpd="sng" w="12700">
                      <a:solidFill>
                        <a:srgbClr val="C6D6EE"/>
                      </a:solidFill>
                      <a:prstDash val="solid"/>
                      <a:round/>
                      <a:headEnd len="sm" w="sm" type="none"/>
                      <a:tailEnd len="sm" w="sm" type="none"/>
                    </a:lnR>
                    <a:lnT cap="flat" cmpd="sng" w="12700">
                      <a:solidFill>
                        <a:srgbClr val="C6D6EE"/>
                      </a:solidFill>
                      <a:prstDash val="solid"/>
                      <a:round/>
                      <a:headEnd len="sm" w="sm" type="none"/>
                      <a:tailEnd len="sm" w="sm" type="none"/>
                    </a:lnT>
                    <a:lnB cap="flat" cmpd="sng" w="12700">
                      <a:solidFill>
                        <a:srgbClr val="C6D6EE"/>
                      </a:solidFill>
                      <a:prstDash val="solid"/>
                      <a:round/>
                      <a:headEnd len="sm" w="sm" type="none"/>
                      <a:tailEnd len="sm" w="sm" type="none"/>
                    </a:lnB>
                    <a:solidFill>
                      <a:srgbClr val="FFFFFF"/>
                    </a:solidFill>
                  </a:tcPr>
                </a:tc>
              </a:tr>
            </a:tbl>
          </a:graphicData>
        </a:graphic>
      </p:graphicFrame>
      <p:sp>
        <p:nvSpPr>
          <p:cNvPr id="517" name="Google Shape;517;p25"/>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FA3C2"/>
              </a:buClr>
              <a:buSzPts val="900"/>
              <a:buFont typeface="Calibri"/>
              <a:buNone/>
            </a:pPr>
            <a:r>
              <a:rPr lang="en-US" sz="900">
                <a:solidFill>
                  <a:srgbClr val="8FA3C2"/>
                </a:solidFill>
                <a:latin typeface="Calibri"/>
                <a:ea typeface="Calibri"/>
                <a:cs typeface="Calibri"/>
                <a:sym typeface="Calibri"/>
              </a:rPr>
              <a:t>AREC  ·  AI AND RESEARCH EMPOWERMENT CHALLENGE</a:t>
            </a:r>
            <a:endParaRPr/>
          </a:p>
        </p:txBody>
      </p:sp>
      <p:sp>
        <p:nvSpPr>
          <p:cNvPr id="518" name="Google Shape;518;p25"/>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8FA3C2"/>
              </a:buClr>
              <a:buSzPts val="1000"/>
              <a:buFont typeface="Calibri"/>
              <a:buNone/>
            </a:pPr>
            <a:r>
              <a:rPr b="1" lang="en-US" sz="1000">
                <a:solidFill>
                  <a:srgbClr val="8FA3C2"/>
                </a:solidFill>
                <a:latin typeface="Calibri"/>
                <a:ea typeface="Calibri"/>
                <a:cs typeface="Calibri"/>
                <a:sym typeface="Calibri"/>
              </a:rPr>
              <a:t>28</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523" name="Shape 523"/>
        <p:cNvGrpSpPr/>
        <p:nvPr/>
      </p:nvGrpSpPr>
      <p:grpSpPr>
        <a:xfrm>
          <a:off x="0" y="0"/>
          <a:ext cx="0" cy="0"/>
          <a:chOff x="0" y="0"/>
          <a:chExt cx="0" cy="0"/>
        </a:xfrm>
      </p:grpSpPr>
      <p:sp>
        <p:nvSpPr>
          <p:cNvPr id="524" name="Google Shape;524;p26"/>
          <p:cNvSpPr/>
          <p:nvPr/>
        </p:nvSpPr>
        <p:spPr>
          <a:xfrm>
            <a:off x="8321040" y="914400"/>
            <a:ext cx="5120640" cy="5120640"/>
          </a:xfrm>
          <a:prstGeom prst="ellipse">
            <a:avLst/>
          </a:prstGeom>
          <a:solidFill>
            <a:srgbClr val="1466D6">
              <a:alpha val="12157"/>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6"/>
          <p:cNvSpPr/>
          <p:nvPr/>
        </p:nvSpPr>
        <p:spPr>
          <a:xfrm>
            <a:off x="685800" y="1417320"/>
            <a:ext cx="2743200" cy="137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D6B"/>
              </a:buClr>
              <a:buSzPts val="9600"/>
              <a:buFont typeface="Cambria"/>
              <a:buNone/>
            </a:pPr>
            <a:r>
              <a:rPr b="1" lang="en-US" sz="9600">
                <a:solidFill>
                  <a:srgbClr val="1E3D6B"/>
                </a:solidFill>
                <a:latin typeface="Cambria"/>
                <a:ea typeface="Cambria"/>
                <a:cs typeface="Cambria"/>
                <a:sym typeface="Cambria"/>
              </a:rPr>
              <a:t>07</a:t>
            </a:r>
            <a:endParaRPr sz="9600">
              <a:solidFill>
                <a:schemeClr val="dk1"/>
              </a:solidFill>
              <a:latin typeface="Calibri"/>
              <a:ea typeface="Calibri"/>
              <a:cs typeface="Calibri"/>
              <a:sym typeface="Calibri"/>
            </a:endParaRPr>
          </a:p>
        </p:txBody>
      </p:sp>
      <p:sp>
        <p:nvSpPr>
          <p:cNvPr id="526" name="Google Shape;526;p26"/>
          <p:cNvSpPr/>
          <p:nvPr/>
        </p:nvSpPr>
        <p:spPr>
          <a:xfrm>
            <a:off x="749808" y="2788920"/>
            <a:ext cx="8229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150"/>
              <a:buFont typeface="Calibri"/>
              <a:buNone/>
            </a:pPr>
            <a:r>
              <a:rPr b="1" lang="en-US" sz="1150">
                <a:solidFill>
                  <a:srgbClr val="D7A93F"/>
                </a:solidFill>
                <a:latin typeface="Calibri"/>
                <a:ea typeface="Calibri"/>
                <a:cs typeface="Calibri"/>
                <a:sym typeface="Calibri"/>
              </a:rPr>
              <a:t>QUESTION SEVEN</a:t>
            </a:r>
            <a:endParaRPr sz="1150">
              <a:solidFill>
                <a:schemeClr val="dk1"/>
              </a:solidFill>
              <a:latin typeface="Calibri"/>
              <a:ea typeface="Calibri"/>
              <a:cs typeface="Calibri"/>
              <a:sym typeface="Calibri"/>
            </a:endParaRPr>
          </a:p>
        </p:txBody>
      </p:sp>
      <p:sp>
        <p:nvSpPr>
          <p:cNvPr id="527" name="Google Shape;527;p26"/>
          <p:cNvSpPr/>
          <p:nvPr/>
        </p:nvSpPr>
        <p:spPr>
          <a:xfrm>
            <a:off x="713232" y="3127248"/>
            <a:ext cx="9326880" cy="1097280"/>
          </a:xfrm>
          <a:prstGeom prst="rect">
            <a:avLst/>
          </a:prstGeom>
          <a:noFill/>
          <a:ln>
            <a:noFill/>
          </a:ln>
        </p:spPr>
        <p:txBody>
          <a:bodyPr anchorCtr="0" anchor="ctr" bIns="0" lIns="0" spcFirstLastPara="1" rIns="0" wrap="square" tIns="0">
            <a:noAutofit/>
          </a:bodyPr>
          <a:lstStyle/>
          <a:p>
            <a:pPr indent="0" lvl="0" marL="0" marR="0" rtl="0" algn="l">
              <a:lnSpc>
                <a:spcPct val="110526"/>
              </a:lnSpc>
              <a:spcBef>
                <a:spcPts val="0"/>
              </a:spcBef>
              <a:spcAft>
                <a:spcPts val="0"/>
              </a:spcAft>
              <a:buClr>
                <a:srgbClr val="FFFFFF"/>
              </a:buClr>
              <a:buSzPts val="3800"/>
              <a:buFont typeface="Cambria"/>
              <a:buNone/>
            </a:pPr>
            <a:r>
              <a:rPr b="1" lang="en-US" sz="3800">
                <a:solidFill>
                  <a:srgbClr val="FFFFFF"/>
                </a:solidFill>
                <a:latin typeface="Cambria"/>
                <a:ea typeface="Cambria"/>
                <a:cs typeface="Cambria"/>
                <a:sym typeface="Cambria"/>
              </a:rPr>
              <a:t>So where do I begin?</a:t>
            </a:r>
            <a:endParaRPr sz="3800">
              <a:solidFill>
                <a:schemeClr val="dk1"/>
              </a:solidFill>
              <a:latin typeface="Calibri"/>
              <a:ea typeface="Calibri"/>
              <a:cs typeface="Calibri"/>
              <a:sym typeface="Calibri"/>
            </a:endParaRPr>
          </a:p>
        </p:txBody>
      </p:sp>
      <p:sp>
        <p:nvSpPr>
          <p:cNvPr id="528" name="Google Shape;528;p26"/>
          <p:cNvSpPr/>
          <p:nvPr/>
        </p:nvSpPr>
        <p:spPr>
          <a:xfrm>
            <a:off x="731520" y="4315968"/>
            <a:ext cx="8595360" cy="548640"/>
          </a:xfrm>
          <a:prstGeom prst="rect">
            <a:avLst/>
          </a:prstGeom>
          <a:noFill/>
          <a:ln>
            <a:noFill/>
          </a:ln>
        </p:spPr>
        <p:txBody>
          <a:bodyPr anchorCtr="0" anchor="t" bIns="0" lIns="0" spcFirstLastPara="1" rIns="0" wrap="square" tIns="0">
            <a:noAutofit/>
          </a:bodyPr>
          <a:lstStyle/>
          <a:p>
            <a:pPr indent="0" lvl="0" marL="0" marR="0" rtl="0" algn="l">
              <a:lnSpc>
                <a:spcPct val="137931"/>
              </a:lnSpc>
              <a:spcBef>
                <a:spcPts val="0"/>
              </a:spcBef>
              <a:spcAft>
                <a:spcPts val="0"/>
              </a:spcAft>
              <a:buClr>
                <a:srgbClr val="9DB4D6"/>
              </a:buClr>
              <a:buSzPts val="1450"/>
              <a:buFont typeface="Calibri"/>
              <a:buNone/>
            </a:pPr>
            <a:r>
              <a:rPr i="1" lang="en-US" sz="1450">
                <a:solidFill>
                  <a:srgbClr val="9DB4D6"/>
                </a:solidFill>
                <a:latin typeface="Calibri"/>
                <a:ea typeface="Calibri"/>
                <a:cs typeface="Calibri"/>
                <a:sym typeface="Calibri"/>
              </a:rPr>
              <a:t>The honest answer: not with a tool. With a structure.</a:t>
            </a:r>
            <a:endParaRPr sz="1450">
              <a:solidFill>
                <a:schemeClr val="dk1"/>
              </a:solidFill>
              <a:latin typeface="Calibri"/>
              <a:ea typeface="Calibri"/>
              <a:cs typeface="Calibri"/>
              <a:sym typeface="Calibri"/>
            </a:endParaRPr>
          </a:p>
        </p:txBody>
      </p:sp>
      <p:sp>
        <p:nvSpPr>
          <p:cNvPr id="529" name="Google Shape;529;p26"/>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530" name="Google Shape;530;p26"/>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29</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535" name="Shape 535"/>
        <p:cNvGrpSpPr/>
        <p:nvPr/>
      </p:nvGrpSpPr>
      <p:grpSpPr>
        <a:xfrm>
          <a:off x="0" y="0"/>
          <a:ext cx="0" cy="0"/>
          <a:chOff x="0" y="0"/>
          <a:chExt cx="0" cy="0"/>
        </a:xfrm>
      </p:grpSpPr>
      <p:sp>
        <p:nvSpPr>
          <p:cNvPr id="536" name="Google Shape;536;p27"/>
          <p:cNvSpPr/>
          <p:nvPr/>
        </p:nvSpPr>
        <p:spPr>
          <a:xfrm>
            <a:off x="8778240" y="-2011680"/>
            <a:ext cx="5852160" cy="5852160"/>
          </a:xfrm>
          <a:prstGeom prst="ellipse">
            <a:avLst/>
          </a:prstGeom>
          <a:solidFill>
            <a:srgbClr val="1466D6">
              <a:alpha val="109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7"/>
          <p:cNvSpPr/>
          <p:nvPr/>
        </p:nvSpPr>
        <p:spPr>
          <a:xfrm>
            <a:off x="548640" y="566928"/>
            <a:ext cx="10515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100"/>
              <a:buFont typeface="Calibri"/>
              <a:buNone/>
            </a:pPr>
            <a:r>
              <a:rPr b="1" lang="en-US" sz="1100">
                <a:solidFill>
                  <a:srgbClr val="D7A93F"/>
                </a:solidFill>
                <a:latin typeface="Calibri"/>
                <a:ea typeface="Calibri"/>
                <a:cs typeface="Calibri"/>
                <a:sym typeface="Calibri"/>
              </a:rPr>
              <a:t>THE BRIDGE FROM LEVEL TWO TO LEVEL FIVE</a:t>
            </a:r>
            <a:endParaRPr sz="1100">
              <a:solidFill>
                <a:schemeClr val="dk1"/>
              </a:solidFill>
              <a:latin typeface="Calibri"/>
              <a:ea typeface="Calibri"/>
              <a:cs typeface="Calibri"/>
              <a:sym typeface="Calibri"/>
            </a:endParaRPr>
          </a:p>
        </p:txBody>
      </p:sp>
      <p:pic>
        <p:nvPicPr>
          <p:cNvPr descr="arec_reversed.png" id="538" name="Google Shape;538;p27"/>
          <p:cNvPicPr preferRelativeResize="0"/>
          <p:nvPr/>
        </p:nvPicPr>
        <p:blipFill rotWithShape="1">
          <a:blip r:embed="rId3">
            <a:alphaModFix/>
          </a:blip>
          <a:srcRect b="0" l="0" r="0" t="0"/>
          <a:stretch/>
        </p:blipFill>
        <p:spPr>
          <a:xfrm>
            <a:off x="530352" y="932688"/>
            <a:ext cx="3200400" cy="1060704"/>
          </a:xfrm>
          <a:prstGeom prst="rect">
            <a:avLst/>
          </a:prstGeom>
          <a:noFill/>
          <a:ln>
            <a:noFill/>
          </a:ln>
        </p:spPr>
      </p:pic>
      <p:sp>
        <p:nvSpPr>
          <p:cNvPr id="539" name="Google Shape;539;p27"/>
          <p:cNvSpPr/>
          <p:nvPr/>
        </p:nvSpPr>
        <p:spPr>
          <a:xfrm>
            <a:off x="548640" y="2121408"/>
            <a:ext cx="768096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2300"/>
              <a:buFont typeface="Cambria"/>
              <a:buNone/>
            </a:pPr>
            <a:r>
              <a:rPr b="1" lang="en-US" sz="2300">
                <a:solidFill>
                  <a:srgbClr val="FFFFFF"/>
                </a:solidFill>
                <a:latin typeface="Cambria"/>
                <a:ea typeface="Cambria"/>
                <a:cs typeface="Cambria"/>
                <a:sym typeface="Cambria"/>
              </a:rPr>
              <a:t>The AI and Research Empowerment Challenge</a:t>
            </a:r>
            <a:endParaRPr sz="2300">
              <a:solidFill>
                <a:schemeClr val="dk1"/>
              </a:solidFill>
              <a:latin typeface="Calibri"/>
              <a:ea typeface="Calibri"/>
              <a:cs typeface="Calibri"/>
              <a:sym typeface="Calibri"/>
            </a:endParaRPr>
          </a:p>
        </p:txBody>
      </p:sp>
      <p:sp>
        <p:nvSpPr>
          <p:cNvPr id="540" name="Google Shape;540;p27"/>
          <p:cNvSpPr/>
          <p:nvPr/>
        </p:nvSpPr>
        <p:spPr>
          <a:xfrm>
            <a:off x="548640" y="2615184"/>
            <a:ext cx="7589520" cy="1188720"/>
          </a:xfrm>
          <a:prstGeom prst="rect">
            <a:avLst/>
          </a:prstGeom>
          <a:noFill/>
          <a:ln>
            <a:noFill/>
          </a:ln>
        </p:spPr>
        <p:txBody>
          <a:bodyPr anchorCtr="0" anchor="t" bIns="0" lIns="0" spcFirstLastPara="1" rIns="0" wrap="square" tIns="0">
            <a:noAutofit/>
          </a:bodyPr>
          <a:lstStyle/>
          <a:p>
            <a:pPr indent="0" lvl="0" marL="0" marR="0" rtl="0" algn="l">
              <a:lnSpc>
                <a:spcPct val="148148"/>
              </a:lnSpc>
              <a:spcBef>
                <a:spcPts val="0"/>
              </a:spcBef>
              <a:spcAft>
                <a:spcPts val="0"/>
              </a:spcAft>
              <a:buClr>
                <a:srgbClr val="CBD9EE"/>
              </a:buClr>
              <a:buSzPts val="1350"/>
              <a:buFont typeface="Calibri"/>
              <a:buNone/>
            </a:pPr>
            <a:r>
              <a:rPr lang="en-US" sz="1350">
                <a:solidFill>
                  <a:srgbClr val="CBD9EE"/>
                </a:solidFill>
                <a:latin typeface="Calibri"/>
                <a:ea typeface="Calibri"/>
                <a:cs typeface="Calibri"/>
                <a:sym typeface="Calibri"/>
              </a:rPr>
              <a:t>A structured, practical training programme that takes a working professional from casual curiosity to disciplined, verifiable command of artificial intelligence — built and delivered for African professionals, in Nigerian working conditions, on Nigerian bandwidth.</a:t>
            </a:r>
            <a:endParaRPr sz="1350">
              <a:solidFill>
                <a:schemeClr val="dk1"/>
              </a:solidFill>
              <a:latin typeface="Calibri"/>
              <a:ea typeface="Calibri"/>
              <a:cs typeface="Calibri"/>
              <a:sym typeface="Calibri"/>
            </a:endParaRPr>
          </a:p>
        </p:txBody>
      </p:sp>
      <p:sp>
        <p:nvSpPr>
          <p:cNvPr id="541" name="Google Shape;541;p27"/>
          <p:cNvSpPr/>
          <p:nvPr/>
        </p:nvSpPr>
        <p:spPr>
          <a:xfrm>
            <a:off x="530352" y="3950208"/>
            <a:ext cx="7635240" cy="786384"/>
          </a:xfrm>
          <a:prstGeom prst="roundRect">
            <a:avLst>
              <a:gd fmla="val 10465" name="adj"/>
            </a:avLst>
          </a:prstGeom>
          <a:solidFill>
            <a:srgbClr val="1329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7"/>
          <p:cNvSpPr/>
          <p:nvPr/>
        </p:nvSpPr>
        <p:spPr>
          <a:xfrm>
            <a:off x="777240" y="4023360"/>
            <a:ext cx="2651760" cy="640080"/>
          </a:xfrm>
          <a:prstGeom prst="rect">
            <a:avLst/>
          </a:prstGeom>
          <a:noFill/>
          <a:ln>
            <a:noFill/>
          </a:ln>
        </p:spPr>
        <p:txBody>
          <a:bodyPr anchorCtr="0" anchor="ctr" bIns="0" lIns="0" spcFirstLastPara="1" rIns="0" wrap="square" tIns="0">
            <a:noAutofit/>
          </a:bodyPr>
          <a:lstStyle/>
          <a:p>
            <a:pPr indent="0" lvl="0" marL="0" marR="0" rtl="0" algn="l">
              <a:lnSpc>
                <a:spcPct val="130769"/>
              </a:lnSpc>
              <a:spcBef>
                <a:spcPts val="0"/>
              </a:spcBef>
              <a:spcAft>
                <a:spcPts val="0"/>
              </a:spcAft>
              <a:buClr>
                <a:srgbClr val="2D8CFF"/>
              </a:buClr>
              <a:buSzPts val="1300"/>
              <a:buFont typeface="Cambria"/>
              <a:buNone/>
            </a:pPr>
            <a:r>
              <a:rPr b="1" lang="en-US" sz="1300">
                <a:solidFill>
                  <a:srgbClr val="2D8CFF"/>
                </a:solidFill>
                <a:latin typeface="Cambria"/>
                <a:ea typeface="Cambria"/>
                <a:cs typeface="Cambria"/>
                <a:sym typeface="Cambria"/>
              </a:rPr>
              <a:t>Practical, not theoretical</a:t>
            </a:r>
            <a:endParaRPr sz="1300">
              <a:solidFill>
                <a:schemeClr val="dk1"/>
              </a:solidFill>
              <a:latin typeface="Calibri"/>
              <a:ea typeface="Calibri"/>
              <a:cs typeface="Calibri"/>
              <a:sym typeface="Calibri"/>
            </a:endParaRPr>
          </a:p>
        </p:txBody>
      </p:sp>
      <p:sp>
        <p:nvSpPr>
          <p:cNvPr id="543" name="Google Shape;543;p27"/>
          <p:cNvSpPr/>
          <p:nvPr/>
        </p:nvSpPr>
        <p:spPr>
          <a:xfrm>
            <a:off x="3566160" y="4023360"/>
            <a:ext cx="4434840" cy="640080"/>
          </a:xfrm>
          <a:prstGeom prst="rect">
            <a:avLst/>
          </a:prstGeom>
          <a:noFill/>
          <a:ln>
            <a:noFill/>
          </a:ln>
        </p:spPr>
        <p:txBody>
          <a:bodyPr anchorCtr="0" anchor="ctr" bIns="0" lIns="0" spcFirstLastPara="1" rIns="0" wrap="square" tIns="0">
            <a:noAutofit/>
          </a:bodyPr>
          <a:lstStyle/>
          <a:p>
            <a:pPr indent="0" lvl="0" marL="0" marR="0" rtl="0" algn="l">
              <a:lnSpc>
                <a:spcPct val="133333"/>
              </a:lnSpc>
              <a:spcBef>
                <a:spcPts val="0"/>
              </a:spcBef>
              <a:spcAft>
                <a:spcPts val="0"/>
              </a:spcAft>
              <a:buClr>
                <a:srgbClr val="C4D4EC"/>
              </a:buClr>
              <a:buSzPts val="1050"/>
              <a:buFont typeface="Calibri"/>
              <a:buNone/>
            </a:pPr>
            <a:r>
              <a:rPr lang="en-US" sz="1050">
                <a:solidFill>
                  <a:srgbClr val="C4D4EC"/>
                </a:solidFill>
                <a:latin typeface="Calibri"/>
                <a:ea typeface="Calibri"/>
                <a:cs typeface="Calibri"/>
                <a:sym typeface="Calibri"/>
              </a:rPr>
              <a:t>You will not be taught what a neural network is. You will be taught what to type, in what order, to get a defensible result.</a:t>
            </a:r>
            <a:endParaRPr sz="1050">
              <a:solidFill>
                <a:schemeClr val="dk1"/>
              </a:solidFill>
              <a:latin typeface="Calibri"/>
              <a:ea typeface="Calibri"/>
              <a:cs typeface="Calibri"/>
              <a:sym typeface="Calibri"/>
            </a:endParaRPr>
          </a:p>
        </p:txBody>
      </p:sp>
      <p:sp>
        <p:nvSpPr>
          <p:cNvPr id="544" name="Google Shape;544;p27"/>
          <p:cNvSpPr/>
          <p:nvPr/>
        </p:nvSpPr>
        <p:spPr>
          <a:xfrm>
            <a:off x="530352" y="5076825"/>
            <a:ext cx="7635240" cy="786384"/>
          </a:xfrm>
          <a:prstGeom prst="roundRect">
            <a:avLst>
              <a:gd fmla="val 10465" name="adj"/>
            </a:avLst>
          </a:prstGeom>
          <a:solidFill>
            <a:srgbClr val="1329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7"/>
          <p:cNvSpPr/>
          <p:nvPr/>
        </p:nvSpPr>
        <p:spPr>
          <a:xfrm>
            <a:off x="777240" y="5149977"/>
            <a:ext cx="2651760" cy="640080"/>
          </a:xfrm>
          <a:prstGeom prst="rect">
            <a:avLst/>
          </a:prstGeom>
          <a:noFill/>
          <a:ln>
            <a:noFill/>
          </a:ln>
        </p:spPr>
        <p:txBody>
          <a:bodyPr anchorCtr="0" anchor="ctr" bIns="0" lIns="0" spcFirstLastPara="1" rIns="0" wrap="square" tIns="0">
            <a:noAutofit/>
          </a:bodyPr>
          <a:lstStyle/>
          <a:p>
            <a:pPr indent="0" lvl="0" marL="0" marR="0" rtl="0" algn="l">
              <a:lnSpc>
                <a:spcPct val="130769"/>
              </a:lnSpc>
              <a:spcBef>
                <a:spcPts val="0"/>
              </a:spcBef>
              <a:spcAft>
                <a:spcPts val="0"/>
              </a:spcAft>
              <a:buClr>
                <a:srgbClr val="2D8CFF"/>
              </a:buClr>
              <a:buSzPts val="1300"/>
              <a:buFont typeface="Cambria"/>
              <a:buNone/>
            </a:pPr>
            <a:r>
              <a:rPr b="1" lang="en-US" sz="1300">
                <a:solidFill>
                  <a:srgbClr val="2D8CFF"/>
                </a:solidFill>
                <a:latin typeface="Cambria"/>
                <a:ea typeface="Cambria"/>
                <a:cs typeface="Cambria"/>
                <a:sym typeface="Cambria"/>
              </a:rPr>
              <a:t>Profession-agnostic, applied personally</a:t>
            </a:r>
            <a:endParaRPr sz="1300">
              <a:solidFill>
                <a:schemeClr val="dk1"/>
              </a:solidFill>
              <a:latin typeface="Calibri"/>
              <a:ea typeface="Calibri"/>
              <a:cs typeface="Calibri"/>
              <a:sym typeface="Calibri"/>
            </a:endParaRPr>
          </a:p>
        </p:txBody>
      </p:sp>
      <p:sp>
        <p:nvSpPr>
          <p:cNvPr id="546" name="Google Shape;546;p27"/>
          <p:cNvSpPr/>
          <p:nvPr/>
        </p:nvSpPr>
        <p:spPr>
          <a:xfrm>
            <a:off x="3566160" y="5149977"/>
            <a:ext cx="4434840" cy="640080"/>
          </a:xfrm>
          <a:prstGeom prst="rect">
            <a:avLst/>
          </a:prstGeom>
          <a:noFill/>
          <a:ln>
            <a:noFill/>
          </a:ln>
        </p:spPr>
        <p:txBody>
          <a:bodyPr anchorCtr="0" anchor="ctr" bIns="0" lIns="0" spcFirstLastPara="1" rIns="0" wrap="square" tIns="0">
            <a:noAutofit/>
          </a:bodyPr>
          <a:lstStyle/>
          <a:p>
            <a:pPr indent="0" lvl="0" marL="0" marR="0" rtl="0" algn="l">
              <a:lnSpc>
                <a:spcPct val="133333"/>
              </a:lnSpc>
              <a:spcBef>
                <a:spcPts val="0"/>
              </a:spcBef>
              <a:spcAft>
                <a:spcPts val="0"/>
              </a:spcAft>
              <a:buClr>
                <a:srgbClr val="C4D4EC"/>
              </a:buClr>
              <a:buSzPts val="1050"/>
              <a:buFont typeface="Calibri"/>
              <a:buNone/>
            </a:pPr>
            <a:r>
              <a:rPr lang="en-US" sz="1050">
                <a:solidFill>
                  <a:srgbClr val="C4D4EC"/>
                </a:solidFill>
                <a:latin typeface="Calibri"/>
                <a:ea typeface="Calibri"/>
                <a:cs typeface="Calibri"/>
                <a:sym typeface="Calibri"/>
              </a:rPr>
              <a:t>Doctors, accountants, engineers and legal professionals have passed through this training and applied it to their own desks.</a:t>
            </a:r>
            <a:endParaRPr sz="1050">
              <a:solidFill>
                <a:schemeClr val="dk1"/>
              </a:solidFill>
              <a:latin typeface="Calibri"/>
              <a:ea typeface="Calibri"/>
              <a:cs typeface="Calibri"/>
              <a:sym typeface="Calibri"/>
            </a:endParaRPr>
          </a:p>
        </p:txBody>
      </p:sp>
      <p:sp>
        <p:nvSpPr>
          <p:cNvPr id="547" name="Google Shape;547;p27"/>
          <p:cNvSpPr/>
          <p:nvPr/>
        </p:nvSpPr>
        <p:spPr>
          <a:xfrm>
            <a:off x="8458200" y="932688"/>
            <a:ext cx="3200400" cy="4791456"/>
          </a:xfrm>
          <a:prstGeom prst="roundRect">
            <a:avLst>
              <a:gd fmla="val 3429" name="adj"/>
            </a:avLst>
          </a:prstGeom>
          <a:solidFill>
            <a:srgbClr val="FFFFFF"/>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7"/>
          <p:cNvSpPr/>
          <p:nvPr/>
        </p:nvSpPr>
        <p:spPr>
          <a:xfrm>
            <a:off x="8686800" y="1133856"/>
            <a:ext cx="2743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2678A"/>
              </a:buClr>
              <a:buSzPts val="950"/>
              <a:buFont typeface="Calibri"/>
              <a:buNone/>
            </a:pPr>
            <a:r>
              <a:rPr b="1" lang="en-US" sz="950">
                <a:solidFill>
                  <a:srgbClr val="52678A"/>
                </a:solidFill>
                <a:latin typeface="Calibri"/>
                <a:ea typeface="Calibri"/>
                <a:cs typeface="Calibri"/>
                <a:sym typeface="Calibri"/>
              </a:rPr>
              <a:t>DELIVERED BY</a:t>
            </a:r>
            <a:endParaRPr sz="950">
              <a:solidFill>
                <a:schemeClr val="dk1"/>
              </a:solidFill>
              <a:latin typeface="Calibri"/>
              <a:ea typeface="Calibri"/>
              <a:cs typeface="Calibri"/>
              <a:sym typeface="Calibri"/>
            </a:endParaRPr>
          </a:p>
        </p:txBody>
      </p:sp>
      <p:pic>
        <p:nvPicPr>
          <p:cNvPr descr="iiar_light.png" id="549" name="Google Shape;549;p27"/>
          <p:cNvPicPr preferRelativeResize="0"/>
          <p:nvPr/>
        </p:nvPicPr>
        <p:blipFill rotWithShape="1">
          <a:blip r:embed="rId4">
            <a:alphaModFix/>
          </a:blip>
          <a:srcRect b="0" l="0" r="0" t="0"/>
          <a:stretch/>
        </p:blipFill>
        <p:spPr>
          <a:xfrm>
            <a:off x="8732520" y="1517904"/>
            <a:ext cx="2651760" cy="1078992"/>
          </a:xfrm>
          <a:prstGeom prst="rect">
            <a:avLst/>
          </a:prstGeom>
          <a:noFill/>
          <a:ln>
            <a:noFill/>
          </a:ln>
        </p:spPr>
      </p:pic>
      <p:sp>
        <p:nvSpPr>
          <p:cNvPr id="550" name="Google Shape;550;p27"/>
          <p:cNvSpPr/>
          <p:nvPr/>
        </p:nvSpPr>
        <p:spPr>
          <a:xfrm>
            <a:off x="8686800" y="2688336"/>
            <a:ext cx="2743200" cy="54864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52678A"/>
              </a:buClr>
              <a:buSzPts val="1000"/>
              <a:buFont typeface="Calibri"/>
              <a:buNone/>
            </a:pPr>
            <a:r>
              <a:rPr lang="en-US" sz="1000">
                <a:solidFill>
                  <a:srgbClr val="52678A"/>
                </a:solidFill>
                <a:latin typeface="Calibri"/>
                <a:ea typeface="Calibri"/>
                <a:cs typeface="Calibri"/>
                <a:sym typeface="Calibri"/>
              </a:rPr>
              <a:t>International Institute of Artificial Intelligence and Research</a:t>
            </a:r>
            <a:endParaRPr sz="1000">
              <a:solidFill>
                <a:schemeClr val="dk1"/>
              </a:solidFill>
              <a:latin typeface="Calibri"/>
              <a:ea typeface="Calibri"/>
              <a:cs typeface="Calibri"/>
              <a:sym typeface="Calibri"/>
            </a:endParaRPr>
          </a:p>
        </p:txBody>
      </p:sp>
      <p:sp>
        <p:nvSpPr>
          <p:cNvPr id="551" name="Google Shape;551;p27"/>
          <p:cNvSpPr/>
          <p:nvPr/>
        </p:nvSpPr>
        <p:spPr>
          <a:xfrm>
            <a:off x="8686800" y="3364992"/>
            <a:ext cx="2743200" cy="13716"/>
          </a:xfrm>
          <a:prstGeom prst="rect">
            <a:avLst/>
          </a:prstGeom>
          <a:solidFill>
            <a:srgbClr val="C6D6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7"/>
          <p:cNvSpPr/>
          <p:nvPr/>
        </p:nvSpPr>
        <p:spPr>
          <a:xfrm>
            <a:off x="8686800" y="3493008"/>
            <a:ext cx="27432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2678A"/>
              </a:buClr>
              <a:buSzPts val="950"/>
              <a:buFont typeface="Calibri"/>
              <a:buNone/>
            </a:pPr>
            <a:r>
              <a:rPr b="1" lang="en-US" sz="950">
                <a:solidFill>
                  <a:srgbClr val="52678A"/>
                </a:solidFill>
                <a:latin typeface="Calibri"/>
                <a:ea typeface="Calibri"/>
                <a:cs typeface="Calibri"/>
                <a:sym typeface="Calibri"/>
              </a:rPr>
              <a:t>IN PARTNERSHIP WITH</a:t>
            </a:r>
            <a:endParaRPr sz="950">
              <a:solidFill>
                <a:schemeClr val="dk1"/>
              </a:solidFill>
              <a:latin typeface="Calibri"/>
              <a:ea typeface="Calibri"/>
              <a:cs typeface="Calibri"/>
              <a:sym typeface="Calibri"/>
            </a:endParaRPr>
          </a:p>
        </p:txBody>
      </p:sp>
      <p:pic>
        <p:nvPicPr>
          <p:cNvPr descr="veri_trim.png" id="553" name="Google Shape;553;p27"/>
          <p:cNvPicPr preferRelativeResize="0"/>
          <p:nvPr/>
        </p:nvPicPr>
        <p:blipFill rotWithShape="1">
          <a:blip r:embed="rId5">
            <a:alphaModFix/>
          </a:blip>
          <a:srcRect b="0" l="0" r="0" t="0"/>
          <a:stretch/>
        </p:blipFill>
        <p:spPr>
          <a:xfrm>
            <a:off x="9528048" y="3822192"/>
            <a:ext cx="1143000" cy="1143000"/>
          </a:xfrm>
          <a:prstGeom prst="rect">
            <a:avLst/>
          </a:prstGeom>
          <a:noFill/>
          <a:ln>
            <a:noFill/>
          </a:ln>
        </p:spPr>
      </p:pic>
      <p:sp>
        <p:nvSpPr>
          <p:cNvPr id="554" name="Google Shape;554;p27"/>
          <p:cNvSpPr/>
          <p:nvPr/>
        </p:nvSpPr>
        <p:spPr>
          <a:xfrm>
            <a:off x="8686800" y="5047488"/>
            <a:ext cx="2743200" cy="54864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52678A"/>
              </a:buClr>
              <a:buSzPts val="1000"/>
              <a:buFont typeface="Calibri"/>
              <a:buNone/>
            </a:pPr>
            <a:r>
              <a:rPr lang="en-US" sz="1000">
                <a:solidFill>
                  <a:srgbClr val="52678A"/>
                </a:solidFill>
                <a:latin typeface="Calibri"/>
                <a:ea typeface="Calibri"/>
                <a:cs typeface="Calibri"/>
                <a:sym typeface="Calibri"/>
              </a:rPr>
              <a:t>Veristzon Global Research and Forensic Lab</a:t>
            </a:r>
            <a:endParaRPr sz="1000">
              <a:solidFill>
                <a:schemeClr val="dk1"/>
              </a:solidFill>
              <a:latin typeface="Calibri"/>
              <a:ea typeface="Calibri"/>
              <a:cs typeface="Calibri"/>
              <a:sym typeface="Calibri"/>
            </a:endParaRPr>
          </a:p>
        </p:txBody>
      </p:sp>
      <p:sp>
        <p:nvSpPr>
          <p:cNvPr id="555" name="Google Shape;555;p27"/>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a:p>
        </p:txBody>
      </p:sp>
      <p:sp>
        <p:nvSpPr>
          <p:cNvPr id="556" name="Google Shape;556;p27"/>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30</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561" name="Shape 561"/>
        <p:cNvGrpSpPr/>
        <p:nvPr/>
      </p:nvGrpSpPr>
      <p:grpSpPr>
        <a:xfrm>
          <a:off x="0" y="0"/>
          <a:ext cx="0" cy="0"/>
          <a:chOff x="0" y="0"/>
          <a:chExt cx="0" cy="0"/>
        </a:xfrm>
      </p:grpSpPr>
      <p:sp>
        <p:nvSpPr>
          <p:cNvPr id="562" name="Google Shape;562;p28"/>
          <p:cNvSpPr/>
          <p:nvPr/>
        </p:nvSpPr>
        <p:spPr>
          <a:xfrm>
            <a:off x="502920" y="475488"/>
            <a:ext cx="10515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D8CFF"/>
              </a:buClr>
              <a:buSzPts val="1100"/>
              <a:buFont typeface="Calibri"/>
              <a:buNone/>
            </a:pPr>
            <a:r>
              <a:rPr b="1" lang="en-US" sz="1100">
                <a:solidFill>
                  <a:srgbClr val="2D8CFF"/>
                </a:solidFill>
                <a:latin typeface="Calibri"/>
                <a:ea typeface="Calibri"/>
                <a:cs typeface="Calibri"/>
                <a:sym typeface="Calibri"/>
              </a:rPr>
              <a:t>THE INVESTMENT</a:t>
            </a:r>
            <a:endParaRPr sz="1100">
              <a:solidFill>
                <a:schemeClr val="dk1"/>
              </a:solidFill>
              <a:latin typeface="Calibri"/>
              <a:ea typeface="Calibri"/>
              <a:cs typeface="Calibri"/>
              <a:sym typeface="Calibri"/>
            </a:endParaRPr>
          </a:p>
        </p:txBody>
      </p:sp>
      <p:sp>
        <p:nvSpPr>
          <p:cNvPr id="563" name="Google Shape;563;p28"/>
          <p:cNvSpPr/>
          <p:nvPr/>
        </p:nvSpPr>
        <p:spPr>
          <a:xfrm>
            <a:off x="475488" y="786384"/>
            <a:ext cx="10972800" cy="777240"/>
          </a:xfrm>
          <a:prstGeom prst="rect">
            <a:avLst/>
          </a:prstGeom>
          <a:noFill/>
          <a:ln>
            <a:noFill/>
          </a:ln>
        </p:spPr>
        <p:txBody>
          <a:bodyPr anchorCtr="0" anchor="ctr" bIns="0" lIns="0" spcFirstLastPara="1" rIns="0" wrap="square" tIns="0">
            <a:noAutofit/>
          </a:bodyPr>
          <a:lstStyle/>
          <a:p>
            <a:pPr indent="0" lvl="0" marL="0" marR="0" rtl="0" algn="l">
              <a:lnSpc>
                <a:spcPct val="103030"/>
              </a:lnSpc>
              <a:spcBef>
                <a:spcPts val="0"/>
              </a:spcBef>
              <a:spcAft>
                <a:spcPts val="0"/>
              </a:spcAft>
              <a:buClr>
                <a:srgbClr val="FFFFFF"/>
              </a:buClr>
              <a:buSzPts val="3300"/>
              <a:buFont typeface="Cambria"/>
              <a:buNone/>
            </a:pPr>
            <a:r>
              <a:rPr b="1" lang="en-US" sz="3300">
                <a:solidFill>
                  <a:srgbClr val="FFFFFF"/>
                </a:solidFill>
                <a:latin typeface="Cambria"/>
                <a:ea typeface="Cambria"/>
                <a:cs typeface="Cambria"/>
                <a:sym typeface="Cambria"/>
              </a:rPr>
              <a:t>What it costs — and what changes on 1 August.</a:t>
            </a:r>
            <a:endParaRPr sz="3300">
              <a:solidFill>
                <a:schemeClr val="dk1"/>
              </a:solidFill>
              <a:latin typeface="Calibri"/>
              <a:ea typeface="Calibri"/>
              <a:cs typeface="Calibri"/>
              <a:sym typeface="Calibri"/>
            </a:endParaRPr>
          </a:p>
        </p:txBody>
      </p:sp>
      <p:sp>
        <p:nvSpPr>
          <p:cNvPr id="564" name="Google Shape;564;p28"/>
          <p:cNvSpPr/>
          <p:nvPr/>
        </p:nvSpPr>
        <p:spPr>
          <a:xfrm>
            <a:off x="502920" y="1664208"/>
            <a:ext cx="5440680" cy="3200400"/>
          </a:xfrm>
          <a:prstGeom prst="roundRect">
            <a:avLst>
              <a:gd fmla="val 3429" name="adj"/>
            </a:avLst>
          </a:prstGeom>
          <a:solidFill>
            <a:srgbClr val="16305A"/>
          </a:solidFill>
          <a:ln cap="flat" cmpd="sng" w="19050">
            <a:solidFill>
              <a:srgbClr val="D7A9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8"/>
          <p:cNvSpPr/>
          <p:nvPr/>
        </p:nvSpPr>
        <p:spPr>
          <a:xfrm>
            <a:off x="822960" y="1883664"/>
            <a:ext cx="484632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050"/>
              <a:buFont typeface="Calibri"/>
              <a:buNone/>
            </a:pPr>
            <a:r>
              <a:rPr b="1" lang="en-US" sz="1050">
                <a:solidFill>
                  <a:srgbClr val="D7A93F"/>
                </a:solidFill>
                <a:latin typeface="Calibri"/>
                <a:ea typeface="Calibri"/>
                <a:cs typeface="Calibri"/>
                <a:sym typeface="Calibri"/>
              </a:rPr>
              <a:t>ENROL ON OR BEFORE 31 JULY</a:t>
            </a:r>
            <a:endParaRPr sz="1050">
              <a:solidFill>
                <a:schemeClr val="dk1"/>
              </a:solidFill>
              <a:latin typeface="Calibri"/>
              <a:ea typeface="Calibri"/>
              <a:cs typeface="Calibri"/>
              <a:sym typeface="Calibri"/>
            </a:endParaRPr>
          </a:p>
        </p:txBody>
      </p:sp>
      <p:sp>
        <p:nvSpPr>
          <p:cNvPr id="566" name="Google Shape;566;p28"/>
          <p:cNvSpPr/>
          <p:nvPr/>
        </p:nvSpPr>
        <p:spPr>
          <a:xfrm>
            <a:off x="804672" y="2231136"/>
            <a:ext cx="4846320" cy="9601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6000"/>
              <a:buFont typeface="Cambria"/>
              <a:buNone/>
            </a:pPr>
            <a:r>
              <a:rPr b="1" lang="en-US" sz="6000">
                <a:solidFill>
                  <a:srgbClr val="FFFFFF"/>
                </a:solidFill>
                <a:latin typeface="Cambria"/>
                <a:ea typeface="Cambria"/>
                <a:cs typeface="Cambria"/>
                <a:sym typeface="Cambria"/>
              </a:rPr>
              <a:t>₦15,500</a:t>
            </a:r>
            <a:endParaRPr sz="6000">
              <a:solidFill>
                <a:schemeClr val="dk1"/>
              </a:solidFill>
              <a:latin typeface="Calibri"/>
              <a:ea typeface="Calibri"/>
              <a:cs typeface="Calibri"/>
              <a:sym typeface="Calibri"/>
            </a:endParaRPr>
          </a:p>
        </p:txBody>
      </p:sp>
      <p:sp>
        <p:nvSpPr>
          <p:cNvPr id="567" name="Google Shape;567;p28"/>
          <p:cNvSpPr/>
          <p:nvPr/>
        </p:nvSpPr>
        <p:spPr>
          <a:xfrm>
            <a:off x="822960" y="3255264"/>
            <a:ext cx="4846320" cy="31089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BD9EE"/>
              </a:buClr>
              <a:buSzPts val="1250"/>
              <a:buFont typeface="Calibri"/>
              <a:buNone/>
            </a:pPr>
            <a:r>
              <a:rPr lang="en-US" sz="1250">
                <a:solidFill>
                  <a:srgbClr val="CBD9EE"/>
                </a:solidFill>
                <a:latin typeface="Calibri"/>
                <a:ea typeface="Calibri"/>
                <a:cs typeface="Calibri"/>
                <a:sym typeface="Calibri"/>
              </a:rPr>
              <a:t>Full programme access at the current rate.</a:t>
            </a:r>
            <a:endParaRPr sz="1250">
              <a:solidFill>
                <a:schemeClr val="dk1"/>
              </a:solidFill>
              <a:latin typeface="Calibri"/>
              <a:ea typeface="Calibri"/>
              <a:cs typeface="Calibri"/>
              <a:sym typeface="Calibri"/>
            </a:endParaRPr>
          </a:p>
        </p:txBody>
      </p:sp>
      <p:sp>
        <p:nvSpPr>
          <p:cNvPr id="568" name="Google Shape;568;p28"/>
          <p:cNvSpPr/>
          <p:nvPr/>
        </p:nvSpPr>
        <p:spPr>
          <a:xfrm>
            <a:off x="822960" y="3657600"/>
            <a:ext cx="4846320" cy="13716"/>
          </a:xfrm>
          <a:prstGeom prst="rect">
            <a:avLst/>
          </a:prstGeom>
          <a:solidFill>
            <a:srgbClr val="3A6B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8"/>
          <p:cNvSpPr/>
          <p:nvPr/>
        </p:nvSpPr>
        <p:spPr>
          <a:xfrm>
            <a:off x="822960" y="3785616"/>
            <a:ext cx="4846320" cy="82296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D7A93F"/>
              </a:buClr>
              <a:buSzPts val="1200"/>
              <a:buFont typeface="Calibri"/>
              <a:buNone/>
            </a:pPr>
            <a:r>
              <a:rPr i="1" lang="en-US" sz="1200">
                <a:solidFill>
                  <a:srgbClr val="D7A93F"/>
                </a:solidFill>
                <a:latin typeface="Calibri"/>
                <a:ea typeface="Calibri"/>
                <a:cs typeface="Calibri"/>
                <a:sym typeface="Calibri"/>
              </a:rPr>
              <a:t>You save ₦8,000 — and you begin now, rather than after the next uncomfortable headline.</a:t>
            </a:r>
            <a:endParaRPr sz="1200">
              <a:solidFill>
                <a:schemeClr val="dk1"/>
              </a:solidFill>
              <a:latin typeface="Calibri"/>
              <a:ea typeface="Calibri"/>
              <a:cs typeface="Calibri"/>
              <a:sym typeface="Calibri"/>
            </a:endParaRPr>
          </a:p>
        </p:txBody>
      </p:sp>
      <p:sp>
        <p:nvSpPr>
          <p:cNvPr id="570" name="Google Shape;570;p28"/>
          <p:cNvSpPr/>
          <p:nvPr/>
        </p:nvSpPr>
        <p:spPr>
          <a:xfrm>
            <a:off x="6236208" y="1664208"/>
            <a:ext cx="5440680" cy="3200400"/>
          </a:xfrm>
          <a:prstGeom prst="roundRect">
            <a:avLst>
              <a:gd fmla="val 3429" name="adj"/>
            </a:avLst>
          </a:prstGeom>
          <a:solidFill>
            <a:srgbClr val="1329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8"/>
          <p:cNvSpPr/>
          <p:nvPr/>
        </p:nvSpPr>
        <p:spPr>
          <a:xfrm>
            <a:off x="6537960" y="1883664"/>
            <a:ext cx="484632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DB4D6"/>
              </a:buClr>
              <a:buSzPts val="1050"/>
              <a:buFont typeface="Calibri"/>
              <a:buNone/>
            </a:pPr>
            <a:r>
              <a:rPr b="1" lang="en-US" sz="1050">
                <a:solidFill>
                  <a:srgbClr val="9DB4D6"/>
                </a:solidFill>
                <a:latin typeface="Calibri"/>
                <a:ea typeface="Calibri"/>
                <a:cs typeface="Calibri"/>
                <a:sym typeface="Calibri"/>
              </a:rPr>
              <a:t>FROM 1 AUGUST</a:t>
            </a:r>
            <a:endParaRPr sz="1050">
              <a:solidFill>
                <a:schemeClr val="dk1"/>
              </a:solidFill>
              <a:latin typeface="Calibri"/>
              <a:ea typeface="Calibri"/>
              <a:cs typeface="Calibri"/>
              <a:sym typeface="Calibri"/>
            </a:endParaRPr>
          </a:p>
        </p:txBody>
      </p:sp>
      <p:sp>
        <p:nvSpPr>
          <p:cNvPr id="572" name="Google Shape;572;p28"/>
          <p:cNvSpPr/>
          <p:nvPr/>
        </p:nvSpPr>
        <p:spPr>
          <a:xfrm>
            <a:off x="6519672" y="2231136"/>
            <a:ext cx="4846320" cy="9601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E8AB5"/>
              </a:buClr>
              <a:buSzPts val="6000"/>
              <a:buFont typeface="Cambria"/>
              <a:buNone/>
            </a:pPr>
            <a:r>
              <a:rPr b="1" lang="en-US" sz="6000">
                <a:solidFill>
                  <a:srgbClr val="6E8AB5"/>
                </a:solidFill>
                <a:latin typeface="Cambria"/>
                <a:ea typeface="Cambria"/>
                <a:cs typeface="Cambria"/>
                <a:sym typeface="Cambria"/>
              </a:rPr>
              <a:t>₦23,500</a:t>
            </a:r>
            <a:endParaRPr sz="6000">
              <a:solidFill>
                <a:schemeClr val="dk1"/>
              </a:solidFill>
              <a:latin typeface="Calibri"/>
              <a:ea typeface="Calibri"/>
              <a:cs typeface="Calibri"/>
              <a:sym typeface="Calibri"/>
            </a:endParaRPr>
          </a:p>
        </p:txBody>
      </p:sp>
      <p:sp>
        <p:nvSpPr>
          <p:cNvPr id="573" name="Google Shape;573;p28"/>
          <p:cNvSpPr/>
          <p:nvPr/>
        </p:nvSpPr>
        <p:spPr>
          <a:xfrm>
            <a:off x="6537960" y="3255264"/>
            <a:ext cx="4846320" cy="31089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DB4D6"/>
              </a:buClr>
              <a:buSzPts val="1250"/>
              <a:buFont typeface="Calibri"/>
              <a:buNone/>
            </a:pPr>
            <a:r>
              <a:rPr lang="en-US" sz="1250">
                <a:solidFill>
                  <a:srgbClr val="9DB4D6"/>
                </a:solidFill>
                <a:latin typeface="Calibri"/>
                <a:ea typeface="Calibri"/>
                <a:cs typeface="Calibri"/>
                <a:sym typeface="Calibri"/>
              </a:rPr>
              <a:t>The same programme. A different price.</a:t>
            </a:r>
            <a:endParaRPr sz="1250">
              <a:solidFill>
                <a:schemeClr val="dk1"/>
              </a:solidFill>
              <a:latin typeface="Calibri"/>
              <a:ea typeface="Calibri"/>
              <a:cs typeface="Calibri"/>
              <a:sym typeface="Calibri"/>
            </a:endParaRPr>
          </a:p>
        </p:txBody>
      </p:sp>
      <p:sp>
        <p:nvSpPr>
          <p:cNvPr id="574" name="Google Shape;574;p28"/>
          <p:cNvSpPr/>
          <p:nvPr/>
        </p:nvSpPr>
        <p:spPr>
          <a:xfrm>
            <a:off x="6537960" y="3657600"/>
            <a:ext cx="4846320" cy="13716"/>
          </a:xfrm>
          <a:prstGeom prst="rect">
            <a:avLst/>
          </a:prstGeom>
          <a:solidFill>
            <a:srgbClr val="2C4E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8"/>
          <p:cNvSpPr/>
          <p:nvPr/>
        </p:nvSpPr>
        <p:spPr>
          <a:xfrm>
            <a:off x="6537960" y="3785616"/>
            <a:ext cx="4846320" cy="822960"/>
          </a:xfrm>
          <a:prstGeom prst="rect">
            <a:avLst/>
          </a:prstGeom>
          <a:noFill/>
          <a:ln>
            <a:noFill/>
          </a:ln>
        </p:spPr>
        <p:txBody>
          <a:bodyPr anchorCtr="0" anchor="t" bIns="0" lIns="0" spcFirstLastPara="1" rIns="0" wrap="square" tIns="0">
            <a:noAutofit/>
          </a:bodyPr>
          <a:lstStyle/>
          <a:p>
            <a:pPr indent="0" lvl="0" marL="0" marR="0" rtl="0" algn="l">
              <a:lnSpc>
                <a:spcPct val="141666"/>
              </a:lnSpc>
              <a:spcBef>
                <a:spcPts val="0"/>
              </a:spcBef>
              <a:spcAft>
                <a:spcPts val="0"/>
              </a:spcAft>
              <a:buClr>
                <a:srgbClr val="9DB4D6"/>
              </a:buClr>
              <a:buSzPts val="1200"/>
              <a:buFont typeface="Calibri"/>
              <a:buNone/>
            </a:pPr>
            <a:r>
              <a:rPr i="1" lang="en-US" sz="1200">
                <a:solidFill>
                  <a:srgbClr val="9DB4D6"/>
                </a:solidFill>
                <a:latin typeface="Calibri"/>
                <a:ea typeface="Calibri"/>
                <a:cs typeface="Calibri"/>
                <a:sym typeface="Calibri"/>
              </a:rPr>
              <a:t>Nothing about the training changes. Only the date on which you decided.</a:t>
            </a:r>
            <a:endParaRPr sz="1200">
              <a:solidFill>
                <a:schemeClr val="dk1"/>
              </a:solidFill>
              <a:latin typeface="Calibri"/>
              <a:ea typeface="Calibri"/>
              <a:cs typeface="Calibri"/>
              <a:sym typeface="Calibri"/>
            </a:endParaRPr>
          </a:p>
        </p:txBody>
      </p:sp>
      <p:sp>
        <p:nvSpPr>
          <p:cNvPr id="576" name="Google Shape;576;p28"/>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577" name="Google Shape;577;p28"/>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31</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6FC"/>
        </a:solidFill>
      </p:bgPr>
    </p:bg>
    <p:spTree>
      <p:nvGrpSpPr>
        <p:cNvPr id="582" name="Shape 582"/>
        <p:cNvGrpSpPr/>
        <p:nvPr/>
      </p:nvGrpSpPr>
      <p:grpSpPr>
        <a:xfrm>
          <a:off x="0" y="0"/>
          <a:ext cx="0" cy="0"/>
          <a:chOff x="0" y="0"/>
          <a:chExt cx="0" cy="0"/>
        </a:xfrm>
      </p:grpSpPr>
      <p:sp>
        <p:nvSpPr>
          <p:cNvPr id="583" name="Google Shape;583;p29"/>
          <p:cNvSpPr/>
          <p:nvPr/>
        </p:nvSpPr>
        <p:spPr>
          <a:xfrm>
            <a:off x="2830831" y="1387673"/>
            <a:ext cx="6736080" cy="3314319"/>
          </a:xfrm>
          <a:prstGeom prst="roundRect">
            <a:avLst>
              <a:gd fmla="val 4425" name="adj"/>
            </a:avLst>
          </a:prstGeom>
          <a:solidFill>
            <a:srgbClr val="0B1B33"/>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9"/>
          <p:cNvSpPr/>
          <p:nvPr/>
        </p:nvSpPr>
        <p:spPr>
          <a:xfrm>
            <a:off x="2691764" y="1811273"/>
            <a:ext cx="6068039" cy="615935"/>
          </a:xfrm>
          <a:prstGeom prst="rect">
            <a:avLst/>
          </a:prstGeom>
          <a:noFill/>
          <a:ln>
            <a:noFill/>
          </a:ln>
        </p:spPr>
        <p:txBody>
          <a:bodyPr anchorCtr="0" anchor="ctr" bIns="0" lIns="0" spcFirstLastPara="1" rIns="0" wrap="square" tIns="0">
            <a:noAutofit/>
          </a:bodyPr>
          <a:lstStyle/>
          <a:p>
            <a:pPr indent="0" lvl="1" marL="457200" marR="0" rtl="0" algn="ctr">
              <a:spcBef>
                <a:spcPts val="0"/>
              </a:spcBef>
              <a:spcAft>
                <a:spcPts val="0"/>
              </a:spcAft>
              <a:buNone/>
            </a:pPr>
            <a:r>
              <a:rPr b="1" i="1" lang="en-US" sz="4000" u="none" cap="none" strike="noStrike">
                <a:solidFill>
                  <a:srgbClr val="D7A93F"/>
                </a:solidFill>
                <a:latin typeface="Cambria"/>
                <a:ea typeface="Cambria"/>
                <a:cs typeface="Cambria"/>
                <a:sym typeface="Cambria"/>
              </a:rPr>
              <a:t>HOW TO JOIN</a:t>
            </a:r>
            <a:endParaRPr b="0" i="0" sz="4000" u="none" cap="none" strike="noStrike">
              <a:solidFill>
                <a:schemeClr val="dk1"/>
              </a:solidFill>
              <a:latin typeface="Calibri"/>
              <a:ea typeface="Calibri"/>
              <a:cs typeface="Calibri"/>
              <a:sym typeface="Calibri"/>
            </a:endParaRPr>
          </a:p>
        </p:txBody>
      </p:sp>
      <p:sp>
        <p:nvSpPr>
          <p:cNvPr id="585" name="Google Shape;585;p29"/>
          <p:cNvSpPr/>
          <p:nvPr/>
        </p:nvSpPr>
        <p:spPr>
          <a:xfrm>
            <a:off x="502920" y="1963673"/>
            <a:ext cx="10687050" cy="216232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chemeClr val="dk1"/>
              </a:buClr>
              <a:buSzPts val="4000"/>
              <a:buFont typeface="Calibri"/>
              <a:buNone/>
            </a:pPr>
            <a:r>
              <a:t/>
            </a:r>
            <a:endParaRPr sz="4000">
              <a:solidFill>
                <a:schemeClr val="dk1"/>
              </a:solidFill>
              <a:latin typeface="Calibri"/>
              <a:ea typeface="Calibri"/>
              <a:cs typeface="Calibri"/>
              <a:sym typeface="Calibri"/>
            </a:endParaRPr>
          </a:p>
          <a:p>
            <a:pPr indent="0" lvl="0" marL="0" marR="0" rtl="0" algn="ctr">
              <a:spcBef>
                <a:spcPts val="0"/>
              </a:spcBef>
              <a:spcAft>
                <a:spcPts val="0"/>
              </a:spcAft>
              <a:buClr>
                <a:srgbClr val="F2F2F2"/>
              </a:buClr>
              <a:buSzPts val="4000"/>
              <a:buFont typeface="Calibri"/>
              <a:buNone/>
            </a:pPr>
            <a:r>
              <a:rPr lang="en-US" sz="4000">
                <a:solidFill>
                  <a:srgbClr val="F2F2F2"/>
                </a:solidFill>
                <a:latin typeface="Calibri"/>
                <a:ea typeface="Calibri"/>
                <a:cs typeface="Calibri"/>
                <a:sym typeface="Calibri"/>
              </a:rPr>
              <a:t>SEND AREC </a:t>
            </a:r>
            <a:endParaRPr/>
          </a:p>
          <a:p>
            <a:pPr indent="0" lvl="0" marL="0" marR="0" rtl="0" algn="ctr">
              <a:spcBef>
                <a:spcPts val="0"/>
              </a:spcBef>
              <a:spcAft>
                <a:spcPts val="0"/>
              </a:spcAft>
              <a:buClr>
                <a:srgbClr val="F2F2F2"/>
              </a:buClr>
              <a:buSzPts val="4000"/>
              <a:buFont typeface="Calibri"/>
              <a:buNone/>
            </a:pPr>
            <a:r>
              <a:rPr lang="en-US" sz="4000">
                <a:solidFill>
                  <a:srgbClr val="F2F2F2"/>
                </a:solidFill>
                <a:latin typeface="Calibri"/>
                <a:ea typeface="Calibri"/>
                <a:cs typeface="Calibri"/>
                <a:sym typeface="Calibri"/>
              </a:rPr>
              <a:t>TO </a:t>
            </a:r>
            <a:endParaRPr/>
          </a:p>
          <a:p>
            <a:pPr indent="0" lvl="0" marL="0" marR="0" rtl="0" algn="ctr">
              <a:spcBef>
                <a:spcPts val="0"/>
              </a:spcBef>
              <a:spcAft>
                <a:spcPts val="0"/>
              </a:spcAft>
              <a:buClr>
                <a:srgbClr val="F2F2F2"/>
              </a:buClr>
              <a:buSzPts val="4800"/>
              <a:buFont typeface="Calibri"/>
              <a:buNone/>
            </a:pPr>
            <a:r>
              <a:rPr lang="en-US" sz="4800">
                <a:solidFill>
                  <a:srgbClr val="F2F2F2"/>
                </a:solidFill>
                <a:latin typeface="Calibri"/>
                <a:ea typeface="Calibri"/>
                <a:cs typeface="Calibri"/>
                <a:sym typeface="Calibri"/>
              </a:rPr>
              <a:t>08125081352</a:t>
            </a:r>
            <a:endParaRPr/>
          </a:p>
        </p:txBody>
      </p:sp>
      <p:sp>
        <p:nvSpPr>
          <p:cNvPr id="586" name="Google Shape;586;p29"/>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FA3C2"/>
              </a:buClr>
              <a:buSzPts val="900"/>
              <a:buFont typeface="Calibri"/>
              <a:buNone/>
            </a:pPr>
            <a:r>
              <a:rPr lang="en-US" sz="900">
                <a:solidFill>
                  <a:srgbClr val="8FA3C2"/>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587" name="Google Shape;587;p29"/>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8FA3C2"/>
              </a:buClr>
              <a:buSzPts val="1000"/>
              <a:buFont typeface="Calibri"/>
              <a:buNone/>
            </a:pPr>
            <a:r>
              <a:rPr b="1" lang="en-US" sz="1000">
                <a:solidFill>
                  <a:srgbClr val="8FA3C2"/>
                </a:solidFill>
                <a:latin typeface="Calibri"/>
                <a:ea typeface="Calibri"/>
                <a:cs typeface="Calibri"/>
                <a:sym typeface="Calibri"/>
              </a:rPr>
              <a:t>32</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35" name="Shape 35"/>
        <p:cNvGrpSpPr/>
        <p:nvPr/>
      </p:nvGrpSpPr>
      <p:grpSpPr>
        <a:xfrm>
          <a:off x="0" y="0"/>
          <a:ext cx="0" cy="0"/>
          <a:chOff x="0" y="0"/>
          <a:chExt cx="0" cy="0"/>
        </a:xfrm>
      </p:grpSpPr>
      <p:sp>
        <p:nvSpPr>
          <p:cNvPr id="36" name="Google Shape;36;p3"/>
          <p:cNvSpPr/>
          <p:nvPr/>
        </p:nvSpPr>
        <p:spPr>
          <a:xfrm>
            <a:off x="8321040" y="914400"/>
            <a:ext cx="5120640" cy="5120640"/>
          </a:xfrm>
          <a:prstGeom prst="ellipse">
            <a:avLst/>
          </a:prstGeom>
          <a:solidFill>
            <a:srgbClr val="1466D6">
              <a:alpha val="12157"/>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a:off x="685800" y="1417320"/>
            <a:ext cx="2743200" cy="137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D6B"/>
              </a:buClr>
              <a:buSzPts val="9600"/>
              <a:buFont typeface="Cambria"/>
              <a:buNone/>
            </a:pPr>
            <a:r>
              <a:rPr b="1" lang="en-US" sz="9600">
                <a:solidFill>
                  <a:srgbClr val="1E3D6B"/>
                </a:solidFill>
                <a:latin typeface="Cambria"/>
                <a:ea typeface="Cambria"/>
                <a:cs typeface="Cambria"/>
                <a:sym typeface="Cambria"/>
              </a:rPr>
              <a:t>01</a:t>
            </a:r>
            <a:endParaRPr sz="9600">
              <a:solidFill>
                <a:schemeClr val="dk1"/>
              </a:solidFill>
              <a:latin typeface="Calibri"/>
              <a:ea typeface="Calibri"/>
              <a:cs typeface="Calibri"/>
              <a:sym typeface="Calibri"/>
            </a:endParaRPr>
          </a:p>
        </p:txBody>
      </p:sp>
      <p:sp>
        <p:nvSpPr>
          <p:cNvPr id="38" name="Google Shape;38;p3"/>
          <p:cNvSpPr/>
          <p:nvPr/>
        </p:nvSpPr>
        <p:spPr>
          <a:xfrm>
            <a:off x="749808" y="2788920"/>
            <a:ext cx="8229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150"/>
              <a:buFont typeface="Calibri"/>
              <a:buNone/>
            </a:pPr>
            <a:r>
              <a:rPr b="1" lang="en-US" sz="1150">
                <a:solidFill>
                  <a:srgbClr val="D7A93F"/>
                </a:solidFill>
                <a:latin typeface="Calibri"/>
                <a:ea typeface="Calibri"/>
                <a:cs typeface="Calibri"/>
                <a:sym typeface="Calibri"/>
              </a:rPr>
              <a:t>QUESTION ONE</a:t>
            </a:r>
            <a:endParaRPr sz="1150">
              <a:solidFill>
                <a:schemeClr val="dk1"/>
              </a:solidFill>
              <a:latin typeface="Calibri"/>
              <a:ea typeface="Calibri"/>
              <a:cs typeface="Calibri"/>
              <a:sym typeface="Calibri"/>
            </a:endParaRPr>
          </a:p>
        </p:txBody>
      </p:sp>
      <p:sp>
        <p:nvSpPr>
          <p:cNvPr id="39" name="Google Shape;39;p3"/>
          <p:cNvSpPr/>
          <p:nvPr/>
        </p:nvSpPr>
        <p:spPr>
          <a:xfrm>
            <a:off x="713232" y="3127248"/>
            <a:ext cx="9326880" cy="1097280"/>
          </a:xfrm>
          <a:prstGeom prst="rect">
            <a:avLst/>
          </a:prstGeom>
          <a:noFill/>
          <a:ln>
            <a:noFill/>
          </a:ln>
        </p:spPr>
        <p:txBody>
          <a:bodyPr anchorCtr="0" anchor="ctr" bIns="0" lIns="0" spcFirstLastPara="1" rIns="0" wrap="square" tIns="0">
            <a:noAutofit/>
          </a:bodyPr>
          <a:lstStyle/>
          <a:p>
            <a:pPr indent="0" lvl="0" marL="0" marR="0" rtl="0" algn="l">
              <a:lnSpc>
                <a:spcPct val="110526"/>
              </a:lnSpc>
              <a:spcBef>
                <a:spcPts val="0"/>
              </a:spcBef>
              <a:spcAft>
                <a:spcPts val="0"/>
              </a:spcAft>
              <a:buClr>
                <a:srgbClr val="FFFFFF"/>
              </a:buClr>
              <a:buSzPts val="3800"/>
              <a:buFont typeface="Cambria"/>
              <a:buNone/>
            </a:pPr>
            <a:r>
              <a:rPr b="1" lang="en-US" sz="3800">
                <a:solidFill>
                  <a:srgbClr val="FFFFFF"/>
                </a:solidFill>
                <a:latin typeface="Cambria"/>
                <a:ea typeface="Cambria"/>
                <a:cs typeface="Cambria"/>
                <a:sym typeface="Cambria"/>
              </a:rPr>
              <a:t>WHY IS AI SUDDENLY EVERYWHERE?</a:t>
            </a:r>
            <a:endParaRPr sz="3800">
              <a:solidFill>
                <a:schemeClr val="dk1"/>
              </a:solidFill>
              <a:latin typeface="Calibri"/>
              <a:ea typeface="Calibri"/>
              <a:cs typeface="Calibri"/>
              <a:sym typeface="Calibri"/>
            </a:endParaRPr>
          </a:p>
        </p:txBody>
      </p:sp>
      <p:sp>
        <p:nvSpPr>
          <p:cNvPr id="40" name="Google Shape;40;p3"/>
          <p:cNvSpPr/>
          <p:nvPr/>
        </p:nvSpPr>
        <p:spPr>
          <a:xfrm>
            <a:off x="731519" y="4315968"/>
            <a:ext cx="10498455" cy="1124712"/>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chemeClr val="lt1"/>
              </a:buClr>
              <a:buSzPts val="2000"/>
              <a:buFont typeface="Calibri"/>
              <a:buAutoNum type="arabicPeriod"/>
            </a:pPr>
            <a:r>
              <a:rPr lang="en-US" sz="2000">
                <a:solidFill>
                  <a:schemeClr val="lt1"/>
                </a:solidFill>
                <a:latin typeface="Calibri"/>
                <a:ea typeface="Calibri"/>
                <a:cs typeface="Calibri"/>
                <a:sym typeface="Calibri"/>
              </a:rPr>
              <a:t>Speedy execution</a:t>
            </a:r>
            <a:endParaRPr/>
          </a:p>
          <a:p>
            <a:pPr indent="-342900" lvl="0" marL="342900" marR="0" rtl="0" algn="l">
              <a:lnSpc>
                <a:spcPct val="100000"/>
              </a:lnSpc>
              <a:spcBef>
                <a:spcPts val="0"/>
              </a:spcBef>
              <a:spcAft>
                <a:spcPts val="0"/>
              </a:spcAft>
              <a:buClr>
                <a:schemeClr val="lt1"/>
              </a:buClr>
              <a:buSzPts val="2000"/>
              <a:buFont typeface="Calibri"/>
              <a:buAutoNum type="arabicPeriod"/>
            </a:pPr>
            <a:r>
              <a:rPr lang="en-US" sz="2000">
                <a:solidFill>
                  <a:schemeClr val="lt1"/>
                </a:solidFill>
                <a:latin typeface="Calibri"/>
                <a:ea typeface="Calibri"/>
                <a:cs typeface="Calibri"/>
                <a:sym typeface="Calibri"/>
              </a:rPr>
              <a:t>Better execution</a:t>
            </a:r>
            <a:endParaRPr/>
          </a:p>
        </p:txBody>
      </p:sp>
      <p:sp>
        <p:nvSpPr>
          <p:cNvPr id="41" name="Google Shape;41;p3"/>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42" name="Google Shape;42;p3"/>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3</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592" name="Shape 592"/>
        <p:cNvGrpSpPr/>
        <p:nvPr/>
      </p:nvGrpSpPr>
      <p:grpSpPr>
        <a:xfrm>
          <a:off x="0" y="0"/>
          <a:ext cx="0" cy="0"/>
          <a:chOff x="0" y="0"/>
          <a:chExt cx="0" cy="0"/>
        </a:xfrm>
      </p:grpSpPr>
      <p:sp>
        <p:nvSpPr>
          <p:cNvPr id="593" name="Google Shape;593;p30"/>
          <p:cNvSpPr/>
          <p:nvPr/>
        </p:nvSpPr>
        <p:spPr>
          <a:xfrm>
            <a:off x="-1901952" y="-1024128"/>
            <a:ext cx="7680960" cy="7680960"/>
          </a:xfrm>
          <a:prstGeom prst="ellipse">
            <a:avLst/>
          </a:prstGeom>
          <a:solidFill>
            <a:srgbClr val="1466D6">
              <a:alpha val="10196"/>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30"/>
          <p:cNvSpPr/>
          <p:nvPr/>
        </p:nvSpPr>
        <p:spPr>
          <a:xfrm>
            <a:off x="8549640" y="3794760"/>
            <a:ext cx="4754880" cy="4754880"/>
          </a:xfrm>
          <a:prstGeom prst="ellipse">
            <a:avLst/>
          </a:prstGeom>
          <a:solidFill>
            <a:srgbClr val="2D8CFF">
              <a:alpha val="10196"/>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30"/>
          <p:cNvSpPr/>
          <p:nvPr/>
        </p:nvSpPr>
        <p:spPr>
          <a:xfrm>
            <a:off x="548640" y="457200"/>
            <a:ext cx="10515600" cy="31089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2000"/>
              <a:buFont typeface="Calibri"/>
              <a:buNone/>
            </a:pPr>
            <a:r>
              <a:rPr b="1" lang="en-US" sz="2000">
                <a:solidFill>
                  <a:srgbClr val="D7A93F"/>
                </a:solidFill>
                <a:latin typeface="Calibri"/>
                <a:ea typeface="Calibri"/>
                <a:cs typeface="Calibri"/>
                <a:sym typeface="Calibri"/>
              </a:rPr>
              <a:t>MEET OUR DIGITAL SKILLS TRAINER  ·  ASK YOUR QUESTIONS</a:t>
            </a:r>
            <a:endParaRPr sz="2000">
              <a:solidFill>
                <a:schemeClr val="dk1"/>
              </a:solidFill>
              <a:latin typeface="Calibri"/>
              <a:ea typeface="Calibri"/>
              <a:cs typeface="Calibri"/>
              <a:sym typeface="Calibri"/>
            </a:endParaRPr>
          </a:p>
        </p:txBody>
      </p:sp>
      <p:sp>
        <p:nvSpPr>
          <p:cNvPr id="596" name="Google Shape;596;p30"/>
          <p:cNvSpPr/>
          <p:nvPr/>
        </p:nvSpPr>
        <p:spPr>
          <a:xfrm>
            <a:off x="658368" y="987552"/>
            <a:ext cx="2962656" cy="2962656"/>
          </a:xfrm>
          <a:prstGeom prst="ellipse">
            <a:avLst/>
          </a:prstGeom>
          <a:solidFill>
            <a:srgbClr val="D7A9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eadshot_circle.png" id="597" name="Google Shape;597;p30"/>
          <p:cNvPicPr preferRelativeResize="0"/>
          <p:nvPr/>
        </p:nvPicPr>
        <p:blipFill rotWithShape="1">
          <a:blip r:embed="rId3">
            <a:alphaModFix/>
          </a:blip>
          <a:srcRect b="0" l="0" r="0" t="0"/>
          <a:stretch/>
        </p:blipFill>
        <p:spPr>
          <a:xfrm>
            <a:off x="722376" y="1047941"/>
            <a:ext cx="2834640" cy="2834640"/>
          </a:xfrm>
          <a:prstGeom prst="rect">
            <a:avLst/>
          </a:prstGeom>
          <a:noFill/>
          <a:ln>
            <a:noFill/>
          </a:ln>
        </p:spPr>
      </p:pic>
      <p:sp>
        <p:nvSpPr>
          <p:cNvPr id="598" name="Google Shape;598;p30"/>
          <p:cNvSpPr/>
          <p:nvPr/>
        </p:nvSpPr>
        <p:spPr>
          <a:xfrm>
            <a:off x="548640" y="4059936"/>
            <a:ext cx="3566160" cy="694944"/>
          </a:xfrm>
          <a:prstGeom prst="rect">
            <a:avLst/>
          </a:prstGeom>
          <a:noFill/>
          <a:ln>
            <a:noFill/>
          </a:ln>
        </p:spPr>
        <p:txBody>
          <a:bodyPr anchorCtr="0" anchor="ctr" bIns="0" lIns="0" spcFirstLastPara="1" rIns="0" wrap="square" tIns="0">
            <a:noAutofit/>
          </a:bodyPr>
          <a:lstStyle/>
          <a:p>
            <a:pPr indent="0" lvl="0" marL="0" marR="0" rtl="0" algn="ctr">
              <a:lnSpc>
                <a:spcPct val="162500"/>
              </a:lnSpc>
              <a:spcBef>
                <a:spcPts val="0"/>
              </a:spcBef>
              <a:spcAft>
                <a:spcPts val="0"/>
              </a:spcAft>
              <a:buClr>
                <a:srgbClr val="FFFFFF"/>
              </a:buClr>
              <a:buSzPts val="1600"/>
              <a:buFont typeface="Cambria"/>
              <a:buNone/>
            </a:pPr>
            <a:r>
              <a:rPr b="1" lang="en-US" sz="1600">
                <a:solidFill>
                  <a:srgbClr val="FFFFFF"/>
                </a:solidFill>
                <a:latin typeface="Cambria"/>
                <a:ea typeface="Cambria"/>
                <a:cs typeface="Cambria"/>
                <a:sym typeface="Cambria"/>
              </a:rPr>
              <a:t>Nwogboji, Emmanuel Usulor</a:t>
            </a:r>
            <a:endParaRPr sz="1600">
              <a:solidFill>
                <a:schemeClr val="dk1"/>
              </a:solidFill>
              <a:latin typeface="Calibri"/>
              <a:ea typeface="Calibri"/>
              <a:cs typeface="Calibri"/>
              <a:sym typeface="Calibri"/>
            </a:endParaRPr>
          </a:p>
        </p:txBody>
      </p:sp>
      <p:sp>
        <p:nvSpPr>
          <p:cNvPr id="599" name="Google Shape;599;p30"/>
          <p:cNvSpPr/>
          <p:nvPr/>
        </p:nvSpPr>
        <p:spPr>
          <a:xfrm>
            <a:off x="0" y="4754880"/>
            <a:ext cx="4114800" cy="54864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lang="en-US" sz="1200">
                <a:solidFill>
                  <a:srgbClr val="D7A93F"/>
                </a:solidFill>
                <a:latin typeface="Calibri"/>
                <a:ea typeface="Calibri"/>
                <a:cs typeface="Calibri"/>
                <a:sym typeface="Calibri"/>
              </a:rPr>
              <a:t>ACA · ACFP · CAICA · CCAFAFI · FMVA · BIDA</a:t>
            </a:r>
            <a:endParaRPr sz="1200">
              <a:solidFill>
                <a:schemeClr val="dk1"/>
              </a:solidFill>
              <a:latin typeface="Calibri"/>
              <a:ea typeface="Calibri"/>
              <a:cs typeface="Calibri"/>
              <a:sym typeface="Calibri"/>
            </a:endParaRPr>
          </a:p>
          <a:p>
            <a:pPr indent="0" lvl="0" marL="0" marR="0" rtl="0" algn="ctr">
              <a:lnSpc>
                <a:spcPct val="133333"/>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p:txBody>
      </p:sp>
      <p:sp>
        <p:nvSpPr>
          <p:cNvPr id="600" name="Google Shape;600;p30"/>
          <p:cNvSpPr/>
          <p:nvPr/>
        </p:nvSpPr>
        <p:spPr>
          <a:xfrm>
            <a:off x="4315968" y="1088136"/>
            <a:ext cx="118872" cy="118872"/>
          </a:xfrm>
          <a:prstGeom prst="ellipse">
            <a:avLst/>
          </a:prstGeom>
          <a:solidFill>
            <a:srgbClr val="2D8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30"/>
          <p:cNvSpPr/>
          <p:nvPr/>
        </p:nvSpPr>
        <p:spPr>
          <a:xfrm>
            <a:off x="4590288" y="969264"/>
            <a:ext cx="70408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Calibri"/>
              <a:buNone/>
            </a:pPr>
            <a:r>
              <a:rPr b="1" lang="en-US" sz="1600">
                <a:solidFill>
                  <a:srgbClr val="FFFFFF"/>
                </a:solidFill>
                <a:latin typeface="Calibri"/>
                <a:ea typeface="Calibri"/>
                <a:cs typeface="Calibri"/>
                <a:sym typeface="Calibri"/>
              </a:rPr>
              <a:t>Certified Digital Skills Trainer</a:t>
            </a:r>
            <a:endParaRPr sz="1600">
              <a:solidFill>
                <a:schemeClr val="dk1"/>
              </a:solidFill>
              <a:latin typeface="Calibri"/>
              <a:ea typeface="Calibri"/>
              <a:cs typeface="Calibri"/>
              <a:sym typeface="Calibri"/>
            </a:endParaRPr>
          </a:p>
        </p:txBody>
      </p:sp>
      <p:sp>
        <p:nvSpPr>
          <p:cNvPr id="602" name="Google Shape;602;p30"/>
          <p:cNvSpPr/>
          <p:nvPr/>
        </p:nvSpPr>
        <p:spPr>
          <a:xfrm>
            <a:off x="4590288" y="1234440"/>
            <a:ext cx="704088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DB4D6"/>
              </a:buClr>
              <a:buSzPts val="1600"/>
              <a:buFont typeface="Calibri"/>
              <a:buNone/>
            </a:pPr>
            <a:r>
              <a:rPr lang="en-US" sz="1600">
                <a:solidFill>
                  <a:srgbClr val="9DB4D6"/>
                </a:solidFill>
                <a:latin typeface="Calibri"/>
                <a:ea typeface="Calibri"/>
                <a:cs typeface="Calibri"/>
                <a:sym typeface="Calibri"/>
              </a:rPr>
              <a:t>Computer Professionals Registration Council of Nigeria (CPN)</a:t>
            </a:r>
            <a:endParaRPr sz="1600">
              <a:solidFill>
                <a:schemeClr val="dk1"/>
              </a:solidFill>
              <a:latin typeface="Calibri"/>
              <a:ea typeface="Calibri"/>
              <a:cs typeface="Calibri"/>
              <a:sym typeface="Calibri"/>
            </a:endParaRPr>
          </a:p>
        </p:txBody>
      </p:sp>
      <p:sp>
        <p:nvSpPr>
          <p:cNvPr id="603" name="Google Shape;603;p30"/>
          <p:cNvSpPr/>
          <p:nvPr/>
        </p:nvSpPr>
        <p:spPr>
          <a:xfrm>
            <a:off x="4315968" y="1664208"/>
            <a:ext cx="118872" cy="118872"/>
          </a:xfrm>
          <a:prstGeom prst="ellipse">
            <a:avLst/>
          </a:prstGeom>
          <a:solidFill>
            <a:srgbClr val="2D8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30"/>
          <p:cNvSpPr/>
          <p:nvPr/>
        </p:nvSpPr>
        <p:spPr>
          <a:xfrm>
            <a:off x="4590288" y="1545336"/>
            <a:ext cx="70408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Calibri"/>
              <a:buNone/>
            </a:pPr>
            <a:r>
              <a:rPr b="1" lang="en-US" sz="1600">
                <a:solidFill>
                  <a:srgbClr val="FFFFFF"/>
                </a:solidFill>
                <a:latin typeface="Calibri"/>
                <a:ea typeface="Calibri"/>
                <a:cs typeface="Calibri"/>
                <a:sym typeface="Calibri"/>
              </a:rPr>
              <a:t>Certified AI and Research Professional</a:t>
            </a:r>
            <a:endParaRPr sz="1600">
              <a:solidFill>
                <a:schemeClr val="dk1"/>
              </a:solidFill>
              <a:latin typeface="Calibri"/>
              <a:ea typeface="Calibri"/>
              <a:cs typeface="Calibri"/>
              <a:sym typeface="Calibri"/>
            </a:endParaRPr>
          </a:p>
        </p:txBody>
      </p:sp>
      <p:sp>
        <p:nvSpPr>
          <p:cNvPr id="605" name="Google Shape;605;p30"/>
          <p:cNvSpPr/>
          <p:nvPr/>
        </p:nvSpPr>
        <p:spPr>
          <a:xfrm>
            <a:off x="4590288" y="1810512"/>
            <a:ext cx="704088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DB4D6"/>
              </a:buClr>
              <a:buSzPts val="1600"/>
              <a:buFont typeface="Calibri"/>
              <a:buNone/>
            </a:pPr>
            <a:r>
              <a:rPr lang="en-US" sz="1600">
                <a:solidFill>
                  <a:srgbClr val="9DB4D6"/>
                </a:solidFill>
                <a:latin typeface="Calibri"/>
                <a:ea typeface="Calibri"/>
                <a:cs typeface="Calibri"/>
                <a:sym typeface="Calibri"/>
              </a:rPr>
              <a:t>International Institute of Artificial Intelligence and Research (IIAR)</a:t>
            </a:r>
            <a:endParaRPr sz="1600">
              <a:solidFill>
                <a:schemeClr val="dk1"/>
              </a:solidFill>
              <a:latin typeface="Calibri"/>
              <a:ea typeface="Calibri"/>
              <a:cs typeface="Calibri"/>
              <a:sym typeface="Calibri"/>
            </a:endParaRPr>
          </a:p>
        </p:txBody>
      </p:sp>
      <p:sp>
        <p:nvSpPr>
          <p:cNvPr id="606" name="Google Shape;606;p30"/>
          <p:cNvSpPr/>
          <p:nvPr/>
        </p:nvSpPr>
        <p:spPr>
          <a:xfrm>
            <a:off x="4315968" y="2240280"/>
            <a:ext cx="118872" cy="118872"/>
          </a:xfrm>
          <a:prstGeom prst="ellipse">
            <a:avLst/>
          </a:prstGeom>
          <a:solidFill>
            <a:srgbClr val="2D8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30"/>
          <p:cNvSpPr/>
          <p:nvPr/>
        </p:nvSpPr>
        <p:spPr>
          <a:xfrm>
            <a:off x="4590288" y="2121408"/>
            <a:ext cx="70408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Calibri"/>
              <a:buNone/>
            </a:pPr>
            <a:r>
              <a:rPr b="1" lang="en-US" sz="1600">
                <a:solidFill>
                  <a:srgbClr val="FFFFFF"/>
                </a:solidFill>
                <a:latin typeface="Calibri"/>
                <a:ea typeface="Calibri"/>
                <a:cs typeface="Calibri"/>
                <a:sym typeface="Calibri"/>
              </a:rPr>
              <a:t>Chartered Accountant</a:t>
            </a:r>
            <a:endParaRPr sz="1600">
              <a:solidFill>
                <a:schemeClr val="dk1"/>
              </a:solidFill>
              <a:latin typeface="Calibri"/>
              <a:ea typeface="Calibri"/>
              <a:cs typeface="Calibri"/>
              <a:sym typeface="Calibri"/>
            </a:endParaRPr>
          </a:p>
        </p:txBody>
      </p:sp>
      <p:sp>
        <p:nvSpPr>
          <p:cNvPr id="608" name="Google Shape;608;p30"/>
          <p:cNvSpPr/>
          <p:nvPr/>
        </p:nvSpPr>
        <p:spPr>
          <a:xfrm>
            <a:off x="4590288" y="2386584"/>
            <a:ext cx="704088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DB4D6"/>
              </a:buClr>
              <a:buSzPts val="1600"/>
              <a:buFont typeface="Calibri"/>
              <a:buNone/>
            </a:pPr>
            <a:r>
              <a:rPr lang="en-US" sz="1600">
                <a:solidFill>
                  <a:srgbClr val="9DB4D6"/>
                </a:solidFill>
                <a:latin typeface="Calibri"/>
                <a:ea typeface="Calibri"/>
                <a:cs typeface="Calibri"/>
                <a:sym typeface="Calibri"/>
              </a:rPr>
              <a:t>Institute of Chartered Accountants of Nigeria (ICAN)</a:t>
            </a:r>
            <a:endParaRPr sz="1600">
              <a:solidFill>
                <a:schemeClr val="dk1"/>
              </a:solidFill>
              <a:latin typeface="Calibri"/>
              <a:ea typeface="Calibri"/>
              <a:cs typeface="Calibri"/>
              <a:sym typeface="Calibri"/>
            </a:endParaRPr>
          </a:p>
        </p:txBody>
      </p:sp>
      <p:sp>
        <p:nvSpPr>
          <p:cNvPr id="609" name="Google Shape;609;p30"/>
          <p:cNvSpPr/>
          <p:nvPr/>
        </p:nvSpPr>
        <p:spPr>
          <a:xfrm>
            <a:off x="4315968" y="2816352"/>
            <a:ext cx="118872" cy="118872"/>
          </a:xfrm>
          <a:prstGeom prst="ellipse">
            <a:avLst/>
          </a:prstGeom>
          <a:solidFill>
            <a:srgbClr val="2D8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30"/>
          <p:cNvSpPr/>
          <p:nvPr/>
        </p:nvSpPr>
        <p:spPr>
          <a:xfrm>
            <a:off x="4590288" y="2697480"/>
            <a:ext cx="70408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Calibri"/>
              <a:buNone/>
            </a:pPr>
            <a:r>
              <a:rPr b="1" lang="en-US" sz="1600">
                <a:solidFill>
                  <a:srgbClr val="FFFFFF"/>
                </a:solidFill>
                <a:latin typeface="Calibri"/>
                <a:ea typeface="Calibri"/>
                <a:cs typeface="Calibri"/>
                <a:sym typeface="Calibri"/>
              </a:rPr>
              <a:t>Financial Modelling &amp; Valuation Analyst  ·  Business Intelligence and Data Analyst</a:t>
            </a:r>
            <a:endParaRPr sz="1600">
              <a:solidFill>
                <a:schemeClr val="dk1"/>
              </a:solidFill>
              <a:latin typeface="Calibri"/>
              <a:ea typeface="Calibri"/>
              <a:cs typeface="Calibri"/>
              <a:sym typeface="Calibri"/>
            </a:endParaRPr>
          </a:p>
        </p:txBody>
      </p:sp>
      <p:sp>
        <p:nvSpPr>
          <p:cNvPr id="611" name="Google Shape;611;p30"/>
          <p:cNvSpPr/>
          <p:nvPr/>
        </p:nvSpPr>
        <p:spPr>
          <a:xfrm>
            <a:off x="4590288" y="2962656"/>
            <a:ext cx="704088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DB4D6"/>
              </a:buClr>
              <a:buSzPts val="1600"/>
              <a:buFont typeface="Calibri"/>
              <a:buNone/>
            </a:pPr>
            <a:r>
              <a:rPr lang="en-US" sz="1600">
                <a:solidFill>
                  <a:srgbClr val="9DB4D6"/>
                </a:solidFill>
                <a:latin typeface="Calibri"/>
                <a:ea typeface="Calibri"/>
                <a:cs typeface="Calibri"/>
                <a:sym typeface="Calibri"/>
              </a:rPr>
              <a:t>Corporate Finance Institute (CFI), Canada</a:t>
            </a:r>
            <a:endParaRPr sz="1600">
              <a:solidFill>
                <a:schemeClr val="dk1"/>
              </a:solidFill>
              <a:latin typeface="Calibri"/>
              <a:ea typeface="Calibri"/>
              <a:cs typeface="Calibri"/>
              <a:sym typeface="Calibri"/>
            </a:endParaRPr>
          </a:p>
        </p:txBody>
      </p:sp>
      <p:sp>
        <p:nvSpPr>
          <p:cNvPr id="612" name="Google Shape;612;p30"/>
          <p:cNvSpPr/>
          <p:nvPr/>
        </p:nvSpPr>
        <p:spPr>
          <a:xfrm>
            <a:off x="4315968" y="3392424"/>
            <a:ext cx="118872" cy="118872"/>
          </a:xfrm>
          <a:prstGeom prst="ellipse">
            <a:avLst/>
          </a:prstGeom>
          <a:solidFill>
            <a:srgbClr val="2D8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30"/>
          <p:cNvSpPr/>
          <p:nvPr/>
        </p:nvSpPr>
        <p:spPr>
          <a:xfrm>
            <a:off x="4590288" y="3273552"/>
            <a:ext cx="70408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Calibri"/>
              <a:buNone/>
            </a:pPr>
            <a:r>
              <a:rPr b="1" lang="en-US" sz="1600">
                <a:solidFill>
                  <a:srgbClr val="FFFFFF"/>
                </a:solidFill>
                <a:latin typeface="Calibri"/>
                <a:ea typeface="Calibri"/>
                <a:cs typeface="Calibri"/>
                <a:sym typeface="Calibri"/>
              </a:rPr>
              <a:t>Associate Chartered Finance Professional</a:t>
            </a:r>
            <a:endParaRPr sz="1600">
              <a:solidFill>
                <a:schemeClr val="dk1"/>
              </a:solidFill>
              <a:latin typeface="Calibri"/>
              <a:ea typeface="Calibri"/>
              <a:cs typeface="Calibri"/>
              <a:sym typeface="Calibri"/>
            </a:endParaRPr>
          </a:p>
        </p:txBody>
      </p:sp>
      <p:sp>
        <p:nvSpPr>
          <p:cNvPr id="614" name="Google Shape;614;p30"/>
          <p:cNvSpPr/>
          <p:nvPr/>
        </p:nvSpPr>
        <p:spPr>
          <a:xfrm>
            <a:off x="4590288" y="3538728"/>
            <a:ext cx="704088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DB4D6"/>
              </a:buClr>
              <a:buSzPts val="1600"/>
              <a:buFont typeface="Calibri"/>
              <a:buNone/>
            </a:pPr>
            <a:r>
              <a:rPr lang="en-US" sz="1600">
                <a:solidFill>
                  <a:srgbClr val="9DB4D6"/>
                </a:solidFill>
                <a:latin typeface="Calibri"/>
                <a:ea typeface="Calibri"/>
                <a:cs typeface="Calibri"/>
                <a:sym typeface="Calibri"/>
              </a:rPr>
              <a:t>Institute of Chartered Finance Professionals, USA</a:t>
            </a:r>
            <a:endParaRPr sz="1600">
              <a:solidFill>
                <a:schemeClr val="dk1"/>
              </a:solidFill>
              <a:latin typeface="Calibri"/>
              <a:ea typeface="Calibri"/>
              <a:cs typeface="Calibri"/>
              <a:sym typeface="Calibri"/>
            </a:endParaRPr>
          </a:p>
        </p:txBody>
      </p:sp>
      <p:sp>
        <p:nvSpPr>
          <p:cNvPr id="615" name="Google Shape;615;p30"/>
          <p:cNvSpPr/>
          <p:nvPr/>
        </p:nvSpPr>
        <p:spPr>
          <a:xfrm>
            <a:off x="4315968" y="3968496"/>
            <a:ext cx="118872" cy="118872"/>
          </a:xfrm>
          <a:prstGeom prst="ellipse">
            <a:avLst/>
          </a:prstGeom>
          <a:solidFill>
            <a:srgbClr val="2D8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30"/>
          <p:cNvSpPr/>
          <p:nvPr/>
        </p:nvSpPr>
        <p:spPr>
          <a:xfrm>
            <a:off x="4590288" y="3849624"/>
            <a:ext cx="70408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Calibri"/>
              <a:buNone/>
            </a:pPr>
            <a:r>
              <a:rPr b="1" lang="en-US" sz="1600">
                <a:solidFill>
                  <a:srgbClr val="FFFFFF"/>
                </a:solidFill>
                <a:latin typeface="Calibri"/>
                <a:ea typeface="Calibri"/>
                <a:cs typeface="Calibri"/>
                <a:sym typeface="Calibri"/>
              </a:rPr>
              <a:t>Chartered Certified Associate Forensic Accountant and Fraud Investigator</a:t>
            </a:r>
            <a:endParaRPr sz="1600">
              <a:solidFill>
                <a:schemeClr val="dk1"/>
              </a:solidFill>
              <a:latin typeface="Calibri"/>
              <a:ea typeface="Calibri"/>
              <a:cs typeface="Calibri"/>
              <a:sym typeface="Calibri"/>
            </a:endParaRPr>
          </a:p>
        </p:txBody>
      </p:sp>
      <p:sp>
        <p:nvSpPr>
          <p:cNvPr id="617" name="Google Shape;617;p30"/>
          <p:cNvSpPr/>
          <p:nvPr/>
        </p:nvSpPr>
        <p:spPr>
          <a:xfrm>
            <a:off x="4590288" y="4114800"/>
            <a:ext cx="704088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DB4D6"/>
              </a:buClr>
              <a:buSzPts val="1600"/>
              <a:buFont typeface="Calibri"/>
              <a:buNone/>
            </a:pPr>
            <a:r>
              <a:rPr lang="en-US" sz="1600">
                <a:solidFill>
                  <a:srgbClr val="9DB4D6"/>
                </a:solidFill>
                <a:latin typeface="Calibri"/>
                <a:ea typeface="Calibri"/>
                <a:cs typeface="Calibri"/>
                <a:sym typeface="Calibri"/>
              </a:rPr>
              <a:t>Chartered Institute of Certified Forensic Accountants and Fraud Investigators, USA</a:t>
            </a:r>
            <a:endParaRPr sz="1600">
              <a:solidFill>
                <a:schemeClr val="dk1"/>
              </a:solidFill>
              <a:latin typeface="Calibri"/>
              <a:ea typeface="Calibri"/>
              <a:cs typeface="Calibri"/>
              <a:sym typeface="Calibri"/>
            </a:endParaRPr>
          </a:p>
        </p:txBody>
      </p:sp>
      <p:sp>
        <p:nvSpPr>
          <p:cNvPr id="618" name="Google Shape;618;p30"/>
          <p:cNvSpPr/>
          <p:nvPr/>
        </p:nvSpPr>
        <p:spPr>
          <a:xfrm>
            <a:off x="4315968" y="4544568"/>
            <a:ext cx="118872" cy="118872"/>
          </a:xfrm>
          <a:prstGeom prst="ellipse">
            <a:avLst/>
          </a:prstGeom>
          <a:solidFill>
            <a:srgbClr val="2D8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30"/>
          <p:cNvSpPr/>
          <p:nvPr/>
        </p:nvSpPr>
        <p:spPr>
          <a:xfrm>
            <a:off x="4590288" y="4425696"/>
            <a:ext cx="70408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Calibri"/>
              <a:buNone/>
            </a:pPr>
            <a:r>
              <a:rPr b="1" lang="en-US" sz="1600">
                <a:solidFill>
                  <a:srgbClr val="FFFFFF"/>
                </a:solidFill>
                <a:latin typeface="Calibri"/>
                <a:ea typeface="Calibri"/>
                <a:cs typeface="Calibri"/>
                <a:sym typeface="Calibri"/>
              </a:rPr>
              <a:t>Chartered Associate Internal Controller and Auditor</a:t>
            </a:r>
            <a:endParaRPr sz="1600">
              <a:solidFill>
                <a:schemeClr val="dk1"/>
              </a:solidFill>
              <a:latin typeface="Calibri"/>
              <a:ea typeface="Calibri"/>
              <a:cs typeface="Calibri"/>
              <a:sym typeface="Calibri"/>
            </a:endParaRPr>
          </a:p>
        </p:txBody>
      </p:sp>
      <p:sp>
        <p:nvSpPr>
          <p:cNvPr id="620" name="Google Shape;620;p30"/>
          <p:cNvSpPr/>
          <p:nvPr/>
        </p:nvSpPr>
        <p:spPr>
          <a:xfrm>
            <a:off x="4590288" y="4690872"/>
            <a:ext cx="704088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DB4D6"/>
              </a:buClr>
              <a:buSzPts val="1600"/>
              <a:buFont typeface="Calibri"/>
              <a:buNone/>
            </a:pPr>
            <a:r>
              <a:rPr lang="en-US" sz="1600">
                <a:solidFill>
                  <a:srgbClr val="9DB4D6"/>
                </a:solidFill>
                <a:latin typeface="Calibri"/>
                <a:ea typeface="Calibri"/>
                <a:cs typeface="Calibri"/>
                <a:sym typeface="Calibri"/>
              </a:rPr>
              <a:t>Chartered Institute of Internal Controllers and Auditors, USA</a:t>
            </a:r>
            <a:endParaRPr sz="1600">
              <a:solidFill>
                <a:schemeClr val="dk1"/>
              </a:solidFill>
              <a:latin typeface="Calibri"/>
              <a:ea typeface="Calibri"/>
              <a:cs typeface="Calibri"/>
              <a:sym typeface="Calibri"/>
            </a:endParaRPr>
          </a:p>
        </p:txBody>
      </p:sp>
      <p:sp>
        <p:nvSpPr>
          <p:cNvPr id="621" name="Google Shape;621;p30"/>
          <p:cNvSpPr/>
          <p:nvPr/>
        </p:nvSpPr>
        <p:spPr>
          <a:xfrm>
            <a:off x="4315968" y="4974336"/>
            <a:ext cx="7561707" cy="1719072"/>
          </a:xfrm>
          <a:prstGeom prst="roundRect">
            <a:avLst>
              <a:gd fmla="val 8772" name="adj"/>
            </a:avLst>
          </a:prstGeom>
          <a:solidFill>
            <a:srgbClr val="16305A"/>
          </a:solidFill>
          <a:ln cap="flat" cmpd="sng" w="15225">
            <a:solidFill>
              <a:srgbClr val="D7A9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30"/>
          <p:cNvSpPr/>
          <p:nvPr/>
        </p:nvSpPr>
        <p:spPr>
          <a:xfrm>
            <a:off x="4472178" y="5087493"/>
            <a:ext cx="7040880" cy="60350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D9EE"/>
              </a:buClr>
              <a:buSzPts val="1600"/>
              <a:buFont typeface="Calibri"/>
              <a:buNone/>
            </a:pPr>
            <a:r>
              <a:rPr lang="en-US" sz="1600">
                <a:solidFill>
                  <a:srgbClr val="CBD9EE"/>
                </a:solidFill>
                <a:latin typeface="Calibri"/>
                <a:ea typeface="Calibri"/>
                <a:cs typeface="Calibri"/>
                <a:sym typeface="Calibri"/>
              </a:rPr>
              <a:t>Emmanuel provides strategic guidance and high-level advisory support in research design, forensic investigation, academic consulting and AI-powered research solutions — leading major projects, mentoring research teams and training professionals across Africa.</a:t>
            </a:r>
            <a:endParaRPr sz="1600">
              <a:solidFill>
                <a:schemeClr val="dk1"/>
              </a:solidFill>
              <a:latin typeface="Calibri"/>
              <a:ea typeface="Calibri"/>
              <a:cs typeface="Calibri"/>
              <a:sym typeface="Calibri"/>
            </a:endParaRPr>
          </a:p>
        </p:txBody>
      </p:sp>
      <p:sp>
        <p:nvSpPr>
          <p:cNvPr id="623" name="Google Shape;623;p30"/>
          <p:cNvSpPr/>
          <p:nvPr/>
        </p:nvSpPr>
        <p:spPr>
          <a:xfrm>
            <a:off x="4434840" y="6203061"/>
            <a:ext cx="704088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600"/>
              <a:buFont typeface="Cambria"/>
              <a:buNone/>
            </a:pPr>
            <a:r>
              <a:rPr b="1" i="1" lang="en-US" sz="1600">
                <a:solidFill>
                  <a:srgbClr val="D7A93F"/>
                </a:solidFill>
                <a:latin typeface="Cambria"/>
                <a:ea typeface="Cambria"/>
                <a:cs typeface="Cambria"/>
                <a:sym typeface="Cambria"/>
              </a:rPr>
              <a:t>“Working with Nwogboji Emmanuel Usulor is a signature of success.”</a:t>
            </a:r>
            <a:endParaRPr sz="1600">
              <a:solidFill>
                <a:schemeClr val="dk1"/>
              </a:solidFill>
              <a:latin typeface="Calibri"/>
              <a:ea typeface="Calibri"/>
              <a:cs typeface="Calibri"/>
              <a:sym typeface="Calibri"/>
            </a:endParaRPr>
          </a:p>
        </p:txBody>
      </p:sp>
      <p:sp>
        <p:nvSpPr>
          <p:cNvPr id="624" name="Google Shape;624;p30"/>
          <p:cNvSpPr/>
          <p:nvPr/>
        </p:nvSpPr>
        <p:spPr>
          <a:xfrm>
            <a:off x="393192" y="5114925"/>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1600"/>
              <a:buFont typeface="Calibri"/>
              <a:buNone/>
            </a:pPr>
            <a:r>
              <a:rPr lang="en-US" sz="1600">
                <a:solidFill>
                  <a:srgbClr val="5E7BA6"/>
                </a:solidFill>
                <a:latin typeface="Calibri"/>
                <a:ea typeface="Calibri"/>
                <a:cs typeface="Calibri"/>
                <a:sym typeface="Calibri"/>
              </a:rPr>
              <a:t>AREC  ·  IIAR  ·  VERISTZON GLOBAL</a:t>
            </a:r>
            <a:endParaRPr sz="1600">
              <a:solidFill>
                <a:schemeClr val="dk1"/>
              </a:solidFill>
              <a:latin typeface="Calibri"/>
              <a:ea typeface="Calibri"/>
              <a:cs typeface="Calibri"/>
              <a:sym typeface="Calibri"/>
            </a:endParaRPr>
          </a:p>
        </p:txBody>
      </p:sp>
      <p:sp>
        <p:nvSpPr>
          <p:cNvPr id="625" name="Google Shape;625;p30"/>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33</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6FC"/>
        </a:solidFill>
      </p:bgPr>
    </p:bg>
    <p:spTree>
      <p:nvGrpSpPr>
        <p:cNvPr id="629" name="Shape 629"/>
        <p:cNvGrpSpPr/>
        <p:nvPr/>
      </p:nvGrpSpPr>
      <p:grpSpPr>
        <a:xfrm>
          <a:off x="0" y="0"/>
          <a:ext cx="0" cy="0"/>
          <a:chOff x="0" y="0"/>
          <a:chExt cx="0" cy="0"/>
        </a:xfrm>
      </p:grpSpPr>
      <p:sp>
        <p:nvSpPr>
          <p:cNvPr id="630" name="Google Shape;630;p31"/>
          <p:cNvSpPr txBox="1"/>
          <p:nvPr/>
        </p:nvSpPr>
        <p:spPr>
          <a:xfrm>
            <a:off x="502920" y="310896"/>
            <a:ext cx="11183112" cy="21945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050" u="none">
                <a:solidFill>
                  <a:srgbClr val="D7A93F"/>
                </a:solidFill>
                <a:latin typeface="Calibri"/>
                <a:ea typeface="Calibri"/>
                <a:cs typeface="Calibri"/>
                <a:sym typeface="Calibri"/>
              </a:rPr>
              <a:t>APPENDIX  ·  EVERY SOURCE CITED TONIGHT</a:t>
            </a:r>
            <a:endParaRPr/>
          </a:p>
        </p:txBody>
      </p:sp>
      <p:sp>
        <p:nvSpPr>
          <p:cNvPr id="631" name="Google Shape;631;p31"/>
          <p:cNvSpPr txBox="1"/>
          <p:nvPr/>
        </p:nvSpPr>
        <p:spPr>
          <a:xfrm>
            <a:off x="502920" y="566928"/>
            <a:ext cx="11183112" cy="53035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2700" u="none">
                <a:solidFill>
                  <a:srgbClr val="0B1B33"/>
                </a:solidFill>
                <a:latin typeface="Cambria"/>
                <a:ea typeface="Cambria"/>
                <a:cs typeface="Cambria"/>
                <a:sym typeface="Cambria"/>
              </a:rPr>
              <a:t>FULL LINKS — COPY ANY ONE OF THEM</a:t>
            </a:r>
            <a:endParaRPr/>
          </a:p>
        </p:txBody>
      </p:sp>
      <p:sp>
        <p:nvSpPr>
          <p:cNvPr id="632" name="Google Shape;632;p31"/>
          <p:cNvSpPr txBox="1"/>
          <p:nvPr/>
        </p:nvSpPr>
        <p:spPr>
          <a:xfrm>
            <a:off x="502920" y="1170432"/>
            <a:ext cx="11183112" cy="2560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n-US" sz="1200" u="none">
                <a:solidFill>
                  <a:srgbClr val="5A6B84"/>
                </a:solidFill>
                <a:latin typeface="Calibri"/>
                <a:ea typeface="Calibri"/>
                <a:cs typeface="Calibri"/>
                <a:sym typeface="Calibri"/>
              </a:rPr>
              <a:t>Each address below is written out in full and is also live. Select the line and copy it, or click it.</a:t>
            </a:r>
            <a:endParaRPr/>
          </a:p>
        </p:txBody>
      </p:sp>
      <p:sp>
        <p:nvSpPr>
          <p:cNvPr id="633" name="Google Shape;633;p31"/>
          <p:cNvSpPr/>
          <p:nvPr/>
        </p:nvSpPr>
        <p:spPr>
          <a:xfrm>
            <a:off x="502920" y="1572768"/>
            <a:ext cx="11183112" cy="329184"/>
          </a:xfrm>
          <a:prstGeom prst="rect">
            <a:avLst/>
          </a:prstGeom>
          <a:solidFill>
            <a:srgbClr val="FFFFFF"/>
          </a:solidFill>
          <a:ln cap="flat" cmpd="sng" w="9525">
            <a:solidFill>
              <a:srgbClr val="D3E0F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4" name="Google Shape;634;p31"/>
          <p:cNvSpPr txBox="1"/>
          <p:nvPr/>
        </p:nvSpPr>
        <p:spPr>
          <a:xfrm>
            <a:off x="685800" y="1627632"/>
            <a:ext cx="2743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D7A93F"/>
                </a:solidFill>
                <a:latin typeface="Calibri"/>
                <a:ea typeface="Calibri"/>
                <a:cs typeface="Calibri"/>
                <a:sym typeface="Calibri"/>
              </a:rPr>
              <a:t>1</a:t>
            </a:r>
            <a:endParaRPr/>
          </a:p>
        </p:txBody>
      </p:sp>
      <p:sp>
        <p:nvSpPr>
          <p:cNvPr id="635" name="Google Shape;635;p31"/>
          <p:cNvSpPr txBox="1"/>
          <p:nvPr/>
        </p:nvSpPr>
        <p:spPr>
          <a:xfrm>
            <a:off x="1051560" y="1627632"/>
            <a:ext cx="32461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0B1B33"/>
                </a:solidFill>
                <a:latin typeface="Calibri"/>
                <a:ea typeface="Calibri"/>
                <a:cs typeface="Calibri"/>
                <a:sym typeface="Calibri"/>
              </a:rPr>
              <a:t>Garfield AI — first regulated AI law firm trial win</a:t>
            </a:r>
            <a:endParaRPr/>
          </a:p>
        </p:txBody>
      </p:sp>
      <p:sp>
        <p:nvSpPr>
          <p:cNvPr id="636" name="Google Shape;636;p31"/>
          <p:cNvSpPr txBox="1"/>
          <p:nvPr/>
        </p:nvSpPr>
        <p:spPr>
          <a:xfrm>
            <a:off x="4434840" y="1627632"/>
            <a:ext cx="708660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n-US" sz="1100" u="sng">
                <a:solidFill>
                  <a:srgbClr val="1466D6"/>
                </a:solidFill>
                <a:latin typeface="Calibri"/>
                <a:ea typeface="Calibri"/>
                <a:cs typeface="Calibri"/>
                <a:sym typeface="Calibri"/>
                <a:hlinkClick r:id="rId3">
                  <a:extLst>
                    <a:ext uri="{A12FA001-AC4F-418D-AE19-62706E023703}">
                      <ahyp:hlinkClr val="tx"/>
                    </a:ext>
                  </a:extLst>
                </a:hlinkClick>
              </a:rPr>
              <a:t>https://www.garfield.law/press/garfield-ai-winsfirst-court-trial-with-regulated-ai-lawyer</a:t>
            </a:r>
            <a:endParaRPr/>
          </a:p>
        </p:txBody>
      </p:sp>
      <p:sp>
        <p:nvSpPr>
          <p:cNvPr id="637" name="Google Shape;637;p31"/>
          <p:cNvSpPr txBox="1"/>
          <p:nvPr/>
        </p:nvSpPr>
        <p:spPr>
          <a:xfrm>
            <a:off x="685800" y="1988819"/>
            <a:ext cx="2743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D7A93F"/>
                </a:solidFill>
                <a:latin typeface="Calibri"/>
                <a:ea typeface="Calibri"/>
                <a:cs typeface="Calibri"/>
                <a:sym typeface="Calibri"/>
              </a:rPr>
              <a:t>2</a:t>
            </a:r>
            <a:endParaRPr/>
          </a:p>
        </p:txBody>
      </p:sp>
      <p:sp>
        <p:nvSpPr>
          <p:cNvPr id="638" name="Google Shape;638;p31"/>
          <p:cNvSpPr txBox="1"/>
          <p:nvPr/>
        </p:nvSpPr>
        <p:spPr>
          <a:xfrm>
            <a:off x="1051560" y="1988819"/>
            <a:ext cx="32461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0B1B33"/>
                </a:solidFill>
                <a:latin typeface="Calibri"/>
                <a:ea typeface="Calibri"/>
                <a:cs typeface="Calibri"/>
                <a:sym typeface="Calibri"/>
              </a:rPr>
              <a:t>Brown v. BCA Trading Ltd [2016] EWHC 1464 (Ch)</a:t>
            </a:r>
            <a:endParaRPr/>
          </a:p>
        </p:txBody>
      </p:sp>
      <p:sp>
        <p:nvSpPr>
          <p:cNvPr id="639" name="Google Shape;639;p31"/>
          <p:cNvSpPr txBox="1"/>
          <p:nvPr/>
        </p:nvSpPr>
        <p:spPr>
          <a:xfrm>
            <a:off x="4434840" y="1988819"/>
            <a:ext cx="708660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n-US" sz="1100" u="sng">
                <a:solidFill>
                  <a:srgbClr val="1466D6"/>
                </a:solidFill>
                <a:latin typeface="Calibri"/>
                <a:ea typeface="Calibri"/>
                <a:cs typeface="Calibri"/>
                <a:sym typeface="Calibri"/>
                <a:hlinkClick r:id="rId4">
                  <a:extLst>
                    <a:ext uri="{A12FA001-AC4F-418D-AE19-62706E023703}">
                      <ahyp:hlinkClr val="tx"/>
                    </a:ext>
                  </a:extLst>
                </a:hlinkClick>
              </a:rPr>
              <a:t>https://www.casemine.com/judgement/uk/5a8ff71260d03e7f57ea71a8</a:t>
            </a:r>
            <a:endParaRPr/>
          </a:p>
        </p:txBody>
      </p:sp>
      <p:sp>
        <p:nvSpPr>
          <p:cNvPr id="640" name="Google Shape;640;p31"/>
          <p:cNvSpPr/>
          <p:nvPr/>
        </p:nvSpPr>
        <p:spPr>
          <a:xfrm>
            <a:off x="502920" y="2295144"/>
            <a:ext cx="11183112" cy="329184"/>
          </a:xfrm>
          <a:prstGeom prst="rect">
            <a:avLst/>
          </a:prstGeom>
          <a:solidFill>
            <a:srgbClr val="FFFFFF"/>
          </a:solidFill>
          <a:ln cap="flat" cmpd="sng" w="9525">
            <a:solidFill>
              <a:srgbClr val="D3E0F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1" name="Google Shape;641;p31"/>
          <p:cNvSpPr txBox="1"/>
          <p:nvPr/>
        </p:nvSpPr>
        <p:spPr>
          <a:xfrm>
            <a:off x="685800" y="2350008"/>
            <a:ext cx="2743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D7A93F"/>
                </a:solidFill>
                <a:latin typeface="Calibri"/>
                <a:ea typeface="Calibri"/>
                <a:cs typeface="Calibri"/>
                <a:sym typeface="Calibri"/>
              </a:rPr>
              <a:t>3</a:t>
            </a:r>
            <a:endParaRPr/>
          </a:p>
        </p:txBody>
      </p:sp>
      <p:sp>
        <p:nvSpPr>
          <p:cNvPr id="642" name="Google Shape;642;p31"/>
          <p:cNvSpPr txBox="1"/>
          <p:nvPr/>
        </p:nvSpPr>
        <p:spPr>
          <a:xfrm>
            <a:off x="1051560" y="2350008"/>
            <a:ext cx="32461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0B1B33"/>
                </a:solidFill>
                <a:latin typeface="Calibri"/>
                <a:ea typeface="Calibri"/>
                <a:cs typeface="Calibri"/>
                <a:sym typeface="Calibri"/>
              </a:rPr>
              <a:t>Lynn White &amp; Staci Dennett — litigants in person</a:t>
            </a:r>
            <a:endParaRPr/>
          </a:p>
        </p:txBody>
      </p:sp>
      <p:sp>
        <p:nvSpPr>
          <p:cNvPr id="643" name="Google Shape;643;p31"/>
          <p:cNvSpPr txBox="1"/>
          <p:nvPr/>
        </p:nvSpPr>
        <p:spPr>
          <a:xfrm>
            <a:off x="4434840" y="2350008"/>
            <a:ext cx="708660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n-US" sz="1100" u="sng">
                <a:solidFill>
                  <a:srgbClr val="1466D6"/>
                </a:solidFill>
                <a:latin typeface="Calibri"/>
                <a:ea typeface="Calibri"/>
                <a:cs typeface="Calibri"/>
                <a:sym typeface="Calibri"/>
                <a:hlinkClick r:id="rId5">
                  <a:extLst>
                    <a:ext uri="{A12FA001-AC4F-418D-AE19-62706E023703}">
                      <ahyp:hlinkClr val="tx"/>
                    </a:ext>
                  </a:extLst>
                </a:hlinkClick>
              </a:rPr>
              <a:t>https://www.nbcnews.com/tech/innovation/ai-chatgpt-court-law-legal-lawyer-self-represent-pro-se-attorney-rcna230401</a:t>
            </a:r>
            <a:endParaRPr/>
          </a:p>
        </p:txBody>
      </p:sp>
      <p:sp>
        <p:nvSpPr>
          <p:cNvPr id="644" name="Google Shape;644;p31"/>
          <p:cNvSpPr txBox="1"/>
          <p:nvPr/>
        </p:nvSpPr>
        <p:spPr>
          <a:xfrm>
            <a:off x="685800" y="2711196"/>
            <a:ext cx="2743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D7A93F"/>
                </a:solidFill>
                <a:latin typeface="Calibri"/>
                <a:ea typeface="Calibri"/>
                <a:cs typeface="Calibri"/>
                <a:sym typeface="Calibri"/>
              </a:rPr>
              <a:t>4</a:t>
            </a:r>
            <a:endParaRPr/>
          </a:p>
        </p:txBody>
      </p:sp>
      <p:sp>
        <p:nvSpPr>
          <p:cNvPr id="645" name="Google Shape;645;p31"/>
          <p:cNvSpPr txBox="1"/>
          <p:nvPr/>
        </p:nvSpPr>
        <p:spPr>
          <a:xfrm>
            <a:off x="1051560" y="2711196"/>
            <a:ext cx="32461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0B1B33"/>
                </a:solidFill>
                <a:latin typeface="Calibri"/>
                <a:ea typeface="Calibri"/>
                <a:cs typeface="Calibri"/>
                <a:sym typeface="Calibri"/>
              </a:rPr>
              <a:t>Judge Padilla, Cartagena — ChatGPT in a judgment</a:t>
            </a:r>
            <a:endParaRPr/>
          </a:p>
        </p:txBody>
      </p:sp>
      <p:sp>
        <p:nvSpPr>
          <p:cNvPr id="646" name="Google Shape;646;p31"/>
          <p:cNvSpPr txBox="1"/>
          <p:nvPr/>
        </p:nvSpPr>
        <p:spPr>
          <a:xfrm>
            <a:off x="4434840" y="2711196"/>
            <a:ext cx="708660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n-US" sz="1100" u="sng">
                <a:solidFill>
                  <a:srgbClr val="1466D6"/>
                </a:solidFill>
                <a:latin typeface="Calibri"/>
                <a:ea typeface="Calibri"/>
                <a:cs typeface="Calibri"/>
                <a:sym typeface="Calibri"/>
                <a:hlinkClick r:id="rId6">
                  <a:extLst>
                    <a:ext uri="{A12FA001-AC4F-418D-AE19-62706E023703}">
                      <ahyp:hlinkClr val="tx"/>
                    </a:ext>
                  </a:extLst>
                </a:hlinkClick>
              </a:rPr>
              <a:t>https://www.courthousenews.com/colombian-judge-uses-chatgpt-in-ruling/</a:t>
            </a:r>
            <a:endParaRPr/>
          </a:p>
        </p:txBody>
      </p:sp>
      <p:sp>
        <p:nvSpPr>
          <p:cNvPr id="647" name="Google Shape;647;p31"/>
          <p:cNvSpPr/>
          <p:nvPr/>
        </p:nvSpPr>
        <p:spPr>
          <a:xfrm>
            <a:off x="502920" y="3017520"/>
            <a:ext cx="11183112" cy="329184"/>
          </a:xfrm>
          <a:prstGeom prst="rect">
            <a:avLst/>
          </a:prstGeom>
          <a:solidFill>
            <a:srgbClr val="FFFFFF"/>
          </a:solidFill>
          <a:ln cap="flat" cmpd="sng" w="9525">
            <a:solidFill>
              <a:srgbClr val="D3E0F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8" name="Google Shape;648;p31"/>
          <p:cNvSpPr txBox="1"/>
          <p:nvPr/>
        </p:nvSpPr>
        <p:spPr>
          <a:xfrm>
            <a:off x="685800" y="3072384"/>
            <a:ext cx="2743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D7A93F"/>
                </a:solidFill>
                <a:latin typeface="Calibri"/>
                <a:ea typeface="Calibri"/>
                <a:cs typeface="Calibri"/>
                <a:sym typeface="Calibri"/>
              </a:rPr>
              <a:t>5</a:t>
            </a:r>
            <a:endParaRPr/>
          </a:p>
        </p:txBody>
      </p:sp>
      <p:sp>
        <p:nvSpPr>
          <p:cNvPr id="649" name="Google Shape;649;p31"/>
          <p:cNvSpPr txBox="1"/>
          <p:nvPr/>
        </p:nvSpPr>
        <p:spPr>
          <a:xfrm>
            <a:off x="1051560" y="3072384"/>
            <a:ext cx="32461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0B1B33"/>
                </a:solidFill>
                <a:latin typeface="Calibri"/>
                <a:ea typeface="Calibri"/>
                <a:cs typeface="Calibri"/>
                <a:sym typeface="Calibri"/>
              </a:rPr>
              <a:t>McConnell Dowell v. Santam / TAR case law</a:t>
            </a:r>
            <a:endParaRPr/>
          </a:p>
        </p:txBody>
      </p:sp>
      <p:sp>
        <p:nvSpPr>
          <p:cNvPr id="650" name="Google Shape;650;p31"/>
          <p:cNvSpPr txBox="1"/>
          <p:nvPr/>
        </p:nvSpPr>
        <p:spPr>
          <a:xfrm>
            <a:off x="4434840" y="3072384"/>
            <a:ext cx="708660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n-US" sz="1100" u="sng">
                <a:solidFill>
                  <a:srgbClr val="1466D6"/>
                </a:solidFill>
                <a:latin typeface="Calibri"/>
                <a:ea typeface="Calibri"/>
                <a:cs typeface="Calibri"/>
                <a:sym typeface="Calibri"/>
                <a:hlinkClick r:id="rId7">
                  <a:extLst>
                    <a:ext uri="{A12FA001-AC4F-418D-AE19-62706E023703}">
                      <ahyp:hlinkClr val="tx"/>
                    </a:ext>
                  </a:extLst>
                </a:hlinkClick>
              </a:rPr>
              <a:t>https://www.everlaw.com/blog/ai-and-law/tar-predictive-coding-case-law/</a:t>
            </a:r>
            <a:endParaRPr/>
          </a:p>
        </p:txBody>
      </p:sp>
      <p:sp>
        <p:nvSpPr>
          <p:cNvPr id="651" name="Google Shape;651;p31"/>
          <p:cNvSpPr txBox="1"/>
          <p:nvPr/>
        </p:nvSpPr>
        <p:spPr>
          <a:xfrm>
            <a:off x="685800" y="3433572"/>
            <a:ext cx="2743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D7A93F"/>
                </a:solidFill>
                <a:latin typeface="Calibri"/>
                <a:ea typeface="Calibri"/>
                <a:cs typeface="Calibri"/>
                <a:sym typeface="Calibri"/>
              </a:rPr>
              <a:t>6</a:t>
            </a:r>
            <a:endParaRPr/>
          </a:p>
        </p:txBody>
      </p:sp>
      <p:sp>
        <p:nvSpPr>
          <p:cNvPr id="652" name="Google Shape;652;p31"/>
          <p:cNvSpPr txBox="1"/>
          <p:nvPr/>
        </p:nvSpPr>
        <p:spPr>
          <a:xfrm>
            <a:off x="1051560" y="3433572"/>
            <a:ext cx="32461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0B1B33"/>
                </a:solidFill>
                <a:latin typeface="Calibri"/>
                <a:ea typeface="Calibri"/>
                <a:cs typeface="Calibri"/>
                <a:sym typeface="Calibri"/>
              </a:rPr>
              <a:t>Pyrrho Investments v. MWB Property (Ropes &amp; Gray)</a:t>
            </a:r>
            <a:endParaRPr/>
          </a:p>
        </p:txBody>
      </p:sp>
      <p:sp>
        <p:nvSpPr>
          <p:cNvPr id="653" name="Google Shape;653;p31"/>
          <p:cNvSpPr txBox="1"/>
          <p:nvPr/>
        </p:nvSpPr>
        <p:spPr>
          <a:xfrm>
            <a:off x="4434840" y="3433572"/>
            <a:ext cx="708660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n-US" sz="1100" u="sng">
                <a:solidFill>
                  <a:srgbClr val="1466D6"/>
                </a:solidFill>
                <a:latin typeface="Calibri"/>
                <a:ea typeface="Calibri"/>
                <a:cs typeface="Calibri"/>
                <a:sym typeface="Calibri"/>
                <a:hlinkClick r:id="rId8">
                  <a:extLst>
                    <a:ext uri="{A12FA001-AC4F-418D-AE19-62706E023703}">
                      <ahyp:hlinkClr val="tx"/>
                    </a:ext>
                  </a:extLst>
                </a:hlinkClick>
              </a:rPr>
              <a:t>https://www.ropesgray.com/en/insights/alerts/2016/02/english-high-court-approves-the-use-of-pedictive-coding</a:t>
            </a:r>
            <a:endParaRPr/>
          </a:p>
        </p:txBody>
      </p:sp>
      <p:sp>
        <p:nvSpPr>
          <p:cNvPr id="654" name="Google Shape;654;p31"/>
          <p:cNvSpPr/>
          <p:nvPr/>
        </p:nvSpPr>
        <p:spPr>
          <a:xfrm>
            <a:off x="502920" y="3739896"/>
            <a:ext cx="11183112" cy="329184"/>
          </a:xfrm>
          <a:prstGeom prst="rect">
            <a:avLst/>
          </a:prstGeom>
          <a:solidFill>
            <a:srgbClr val="FFFFFF"/>
          </a:solidFill>
          <a:ln cap="flat" cmpd="sng" w="9525">
            <a:solidFill>
              <a:srgbClr val="D3E0F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5" name="Google Shape;655;p31"/>
          <p:cNvSpPr txBox="1"/>
          <p:nvPr/>
        </p:nvSpPr>
        <p:spPr>
          <a:xfrm>
            <a:off x="685800" y="3794760"/>
            <a:ext cx="2743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D7A93F"/>
                </a:solidFill>
                <a:latin typeface="Calibri"/>
                <a:ea typeface="Calibri"/>
                <a:cs typeface="Calibri"/>
                <a:sym typeface="Calibri"/>
              </a:rPr>
              <a:t>7</a:t>
            </a:r>
            <a:endParaRPr/>
          </a:p>
        </p:txBody>
      </p:sp>
      <p:sp>
        <p:nvSpPr>
          <p:cNvPr id="656" name="Google Shape;656;p31"/>
          <p:cNvSpPr txBox="1"/>
          <p:nvPr/>
        </p:nvSpPr>
        <p:spPr>
          <a:xfrm>
            <a:off x="1051560" y="3794760"/>
            <a:ext cx="32461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0B1B33"/>
                </a:solidFill>
                <a:latin typeface="Calibri"/>
                <a:ea typeface="Calibri"/>
                <a:cs typeface="Calibri"/>
                <a:sym typeface="Calibri"/>
              </a:rPr>
              <a:t>Pyrrho Investments v. MWB Property (HSF Kramer)</a:t>
            </a:r>
            <a:endParaRPr/>
          </a:p>
        </p:txBody>
      </p:sp>
      <p:sp>
        <p:nvSpPr>
          <p:cNvPr id="657" name="Google Shape;657;p31"/>
          <p:cNvSpPr txBox="1"/>
          <p:nvPr/>
        </p:nvSpPr>
        <p:spPr>
          <a:xfrm>
            <a:off x="4434840" y="3794760"/>
            <a:ext cx="708660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n-US" sz="1100" u="sng">
                <a:solidFill>
                  <a:srgbClr val="1466D6"/>
                </a:solidFill>
                <a:latin typeface="Calibri"/>
                <a:ea typeface="Calibri"/>
                <a:cs typeface="Calibri"/>
                <a:sym typeface="Calibri"/>
                <a:hlinkClick r:id="rId9">
                  <a:extLst>
                    <a:ext uri="{A12FA001-AC4F-418D-AE19-62706E023703}">
                      <ahyp:hlinkClr val="tx"/>
                    </a:ext>
                  </a:extLst>
                </a:hlinkClick>
              </a:rPr>
              <a:t>https://www.hsfkramer.com/notes/litigation/2016-02/use-of-predictive-coding-for-e-disclosure-endorsed-by-english-high-court</a:t>
            </a:r>
            <a:endParaRPr/>
          </a:p>
        </p:txBody>
      </p:sp>
      <p:sp>
        <p:nvSpPr>
          <p:cNvPr id="658" name="Google Shape;658;p31"/>
          <p:cNvSpPr txBox="1"/>
          <p:nvPr/>
        </p:nvSpPr>
        <p:spPr>
          <a:xfrm>
            <a:off x="685800" y="4155948"/>
            <a:ext cx="2743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D7A93F"/>
                </a:solidFill>
                <a:latin typeface="Calibri"/>
                <a:ea typeface="Calibri"/>
                <a:cs typeface="Calibri"/>
                <a:sym typeface="Calibri"/>
              </a:rPr>
              <a:t>8</a:t>
            </a:r>
            <a:endParaRPr/>
          </a:p>
        </p:txBody>
      </p:sp>
      <p:sp>
        <p:nvSpPr>
          <p:cNvPr id="659" name="Google Shape;659;p31"/>
          <p:cNvSpPr txBox="1"/>
          <p:nvPr/>
        </p:nvSpPr>
        <p:spPr>
          <a:xfrm>
            <a:off x="1051560" y="4155948"/>
            <a:ext cx="32461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0B1B33"/>
                </a:solidFill>
                <a:latin typeface="Calibri"/>
                <a:ea typeface="Calibri"/>
                <a:cs typeface="Calibri"/>
                <a:sym typeface="Calibri"/>
              </a:rPr>
              <a:t>Snell v. United Specialty Insurance Co.</a:t>
            </a:r>
            <a:endParaRPr/>
          </a:p>
        </p:txBody>
      </p:sp>
      <p:sp>
        <p:nvSpPr>
          <p:cNvPr id="660" name="Google Shape;660;p31"/>
          <p:cNvSpPr txBox="1"/>
          <p:nvPr/>
        </p:nvSpPr>
        <p:spPr>
          <a:xfrm>
            <a:off x="4434840" y="4155948"/>
            <a:ext cx="708660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n-US" sz="1100" u="sng">
                <a:solidFill>
                  <a:srgbClr val="1466D6"/>
                </a:solidFill>
                <a:latin typeface="Calibri"/>
                <a:ea typeface="Calibri"/>
                <a:cs typeface="Calibri"/>
                <a:sym typeface="Calibri"/>
                <a:hlinkClick r:id="rId10">
                  <a:extLst>
                    <a:ext uri="{A12FA001-AC4F-418D-AE19-62706E023703}">
                      <ahyp:hlinkClr val="tx"/>
                    </a:ext>
                  </a:extLst>
                </a:hlinkClick>
              </a:rPr>
              <a:t>https://www.jdsupra.com/legalnews/eleventh-circuit-judge-admits-to-using-1737989/</a:t>
            </a:r>
            <a:endParaRPr/>
          </a:p>
        </p:txBody>
      </p:sp>
      <p:sp>
        <p:nvSpPr>
          <p:cNvPr id="661" name="Google Shape;661;p31"/>
          <p:cNvSpPr/>
          <p:nvPr/>
        </p:nvSpPr>
        <p:spPr>
          <a:xfrm>
            <a:off x="502920" y="4462272"/>
            <a:ext cx="11183112" cy="329184"/>
          </a:xfrm>
          <a:prstGeom prst="rect">
            <a:avLst/>
          </a:prstGeom>
          <a:solidFill>
            <a:srgbClr val="FFFFFF"/>
          </a:solidFill>
          <a:ln cap="flat" cmpd="sng" w="9525">
            <a:solidFill>
              <a:srgbClr val="D3E0F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62" name="Google Shape;662;p31"/>
          <p:cNvSpPr txBox="1"/>
          <p:nvPr/>
        </p:nvSpPr>
        <p:spPr>
          <a:xfrm>
            <a:off x="685800" y="4517136"/>
            <a:ext cx="2743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D7A93F"/>
                </a:solidFill>
                <a:latin typeface="Calibri"/>
                <a:ea typeface="Calibri"/>
                <a:cs typeface="Calibri"/>
                <a:sym typeface="Calibri"/>
              </a:rPr>
              <a:t>9</a:t>
            </a:r>
            <a:endParaRPr/>
          </a:p>
        </p:txBody>
      </p:sp>
      <p:sp>
        <p:nvSpPr>
          <p:cNvPr id="663" name="Google Shape;663;p31"/>
          <p:cNvSpPr txBox="1"/>
          <p:nvPr/>
        </p:nvSpPr>
        <p:spPr>
          <a:xfrm>
            <a:off x="1051560" y="4517136"/>
            <a:ext cx="32461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0B1B33"/>
                </a:solidFill>
                <a:latin typeface="Calibri"/>
                <a:ea typeface="Calibri"/>
                <a:cs typeface="Calibri"/>
                <a:sym typeface="Calibri"/>
              </a:rPr>
              <a:t>AI Hallucination Cases — global database</a:t>
            </a:r>
            <a:endParaRPr/>
          </a:p>
        </p:txBody>
      </p:sp>
      <p:sp>
        <p:nvSpPr>
          <p:cNvPr id="664" name="Google Shape;664;p31"/>
          <p:cNvSpPr txBox="1"/>
          <p:nvPr/>
        </p:nvSpPr>
        <p:spPr>
          <a:xfrm>
            <a:off x="4434840" y="4517136"/>
            <a:ext cx="708660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n-US" sz="1100" u="sng">
                <a:solidFill>
                  <a:srgbClr val="1466D6"/>
                </a:solidFill>
                <a:latin typeface="Calibri"/>
                <a:ea typeface="Calibri"/>
                <a:cs typeface="Calibri"/>
                <a:sym typeface="Calibri"/>
                <a:hlinkClick r:id="rId11">
                  <a:extLst>
                    <a:ext uri="{A12FA001-AC4F-418D-AE19-62706E023703}">
                      <ahyp:hlinkClr val="tx"/>
                    </a:ext>
                  </a:extLst>
                </a:hlinkClick>
              </a:rPr>
              <a:t>https://www.damiencharlotin.com/hallucinations/</a:t>
            </a:r>
            <a:endParaRPr/>
          </a:p>
        </p:txBody>
      </p:sp>
      <p:sp>
        <p:nvSpPr>
          <p:cNvPr id="665" name="Google Shape;665;p31"/>
          <p:cNvSpPr txBox="1"/>
          <p:nvPr/>
        </p:nvSpPr>
        <p:spPr>
          <a:xfrm>
            <a:off x="685800" y="4878324"/>
            <a:ext cx="2743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D7A93F"/>
                </a:solidFill>
                <a:latin typeface="Calibri"/>
                <a:ea typeface="Calibri"/>
                <a:cs typeface="Calibri"/>
                <a:sym typeface="Calibri"/>
              </a:rPr>
              <a:t>10</a:t>
            </a:r>
            <a:endParaRPr/>
          </a:p>
        </p:txBody>
      </p:sp>
      <p:sp>
        <p:nvSpPr>
          <p:cNvPr id="666" name="Google Shape;666;p31"/>
          <p:cNvSpPr txBox="1"/>
          <p:nvPr/>
        </p:nvSpPr>
        <p:spPr>
          <a:xfrm>
            <a:off x="1051560" y="4878324"/>
            <a:ext cx="32461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0B1B33"/>
                </a:solidFill>
                <a:latin typeface="Calibri"/>
                <a:ea typeface="Calibri"/>
                <a:cs typeface="Calibri"/>
                <a:sym typeface="Calibri"/>
              </a:rPr>
              <a:t>AI Evidence Database — companion tracker</a:t>
            </a:r>
            <a:endParaRPr/>
          </a:p>
        </p:txBody>
      </p:sp>
      <p:sp>
        <p:nvSpPr>
          <p:cNvPr id="667" name="Google Shape;667;p31"/>
          <p:cNvSpPr txBox="1"/>
          <p:nvPr/>
        </p:nvSpPr>
        <p:spPr>
          <a:xfrm>
            <a:off x="4434840" y="4878324"/>
            <a:ext cx="708660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n-US" sz="1100" u="sng">
                <a:solidFill>
                  <a:srgbClr val="1466D6"/>
                </a:solidFill>
                <a:latin typeface="Calibri"/>
                <a:ea typeface="Calibri"/>
                <a:cs typeface="Calibri"/>
                <a:sym typeface="Calibri"/>
                <a:hlinkClick r:id="rId12">
                  <a:extLst>
                    <a:ext uri="{A12FA001-AC4F-418D-AE19-62706E023703}">
                      <ahyp:hlinkClr val="tx"/>
                    </a:ext>
                  </a:extLst>
                </a:hlinkClick>
              </a:rPr>
              <a:t>https://www.damiencharlotin.com/ai-evidence/</a:t>
            </a:r>
            <a:endParaRPr/>
          </a:p>
        </p:txBody>
      </p:sp>
      <p:sp>
        <p:nvSpPr>
          <p:cNvPr id="668" name="Google Shape;668;p31"/>
          <p:cNvSpPr/>
          <p:nvPr/>
        </p:nvSpPr>
        <p:spPr>
          <a:xfrm>
            <a:off x="502920" y="5184648"/>
            <a:ext cx="11183112" cy="329184"/>
          </a:xfrm>
          <a:prstGeom prst="rect">
            <a:avLst/>
          </a:prstGeom>
          <a:solidFill>
            <a:srgbClr val="FFFFFF"/>
          </a:solidFill>
          <a:ln cap="flat" cmpd="sng" w="9525">
            <a:solidFill>
              <a:srgbClr val="D3E0F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69" name="Google Shape;669;p31"/>
          <p:cNvSpPr txBox="1"/>
          <p:nvPr/>
        </p:nvSpPr>
        <p:spPr>
          <a:xfrm>
            <a:off x="685800" y="5239512"/>
            <a:ext cx="2743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D7A93F"/>
                </a:solidFill>
                <a:latin typeface="Calibri"/>
                <a:ea typeface="Calibri"/>
                <a:cs typeface="Calibri"/>
                <a:sym typeface="Calibri"/>
              </a:rPr>
              <a:t>11</a:t>
            </a:r>
            <a:endParaRPr/>
          </a:p>
        </p:txBody>
      </p:sp>
      <p:sp>
        <p:nvSpPr>
          <p:cNvPr id="670" name="Google Shape;670;p31"/>
          <p:cNvSpPr txBox="1"/>
          <p:nvPr/>
        </p:nvSpPr>
        <p:spPr>
          <a:xfrm>
            <a:off x="1051560" y="5239512"/>
            <a:ext cx="32461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0B1B33"/>
                </a:solidFill>
                <a:latin typeface="Calibri"/>
                <a:ea typeface="Calibri"/>
                <a:cs typeface="Calibri"/>
                <a:sym typeface="Calibri"/>
              </a:rPr>
              <a:t>Stanford HAI — AI on Trial</a:t>
            </a:r>
            <a:endParaRPr/>
          </a:p>
        </p:txBody>
      </p:sp>
      <p:sp>
        <p:nvSpPr>
          <p:cNvPr id="671" name="Google Shape;671;p31"/>
          <p:cNvSpPr txBox="1"/>
          <p:nvPr/>
        </p:nvSpPr>
        <p:spPr>
          <a:xfrm>
            <a:off x="4434840" y="5239512"/>
            <a:ext cx="708660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n-US" sz="1100" u="sng">
                <a:solidFill>
                  <a:srgbClr val="1466D6"/>
                </a:solidFill>
                <a:latin typeface="Calibri"/>
                <a:ea typeface="Calibri"/>
                <a:cs typeface="Calibri"/>
                <a:sym typeface="Calibri"/>
                <a:hlinkClick r:id="rId13">
                  <a:extLst>
                    <a:ext uri="{A12FA001-AC4F-418D-AE19-62706E023703}">
                      <ahyp:hlinkClr val="tx"/>
                    </a:ext>
                  </a:extLst>
                </a:hlinkClick>
              </a:rPr>
              <a:t>https://hai.stanford.edu/news/ai-trial-legal-models-hallucinate-1-out-6-or-more-benchmarking-queries</a:t>
            </a:r>
            <a:endParaRPr/>
          </a:p>
        </p:txBody>
      </p:sp>
      <p:sp>
        <p:nvSpPr>
          <p:cNvPr id="672" name="Google Shape;672;p31"/>
          <p:cNvSpPr txBox="1"/>
          <p:nvPr/>
        </p:nvSpPr>
        <p:spPr>
          <a:xfrm>
            <a:off x="685800" y="5600700"/>
            <a:ext cx="2743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D7A93F"/>
                </a:solidFill>
                <a:latin typeface="Calibri"/>
                <a:ea typeface="Calibri"/>
                <a:cs typeface="Calibri"/>
                <a:sym typeface="Calibri"/>
              </a:rPr>
              <a:t>12</a:t>
            </a:r>
            <a:endParaRPr/>
          </a:p>
        </p:txBody>
      </p:sp>
      <p:sp>
        <p:nvSpPr>
          <p:cNvPr id="673" name="Google Shape;673;p31"/>
          <p:cNvSpPr txBox="1"/>
          <p:nvPr/>
        </p:nvSpPr>
        <p:spPr>
          <a:xfrm>
            <a:off x="1051560" y="5600700"/>
            <a:ext cx="32461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0B1B33"/>
                </a:solidFill>
                <a:latin typeface="Calibri"/>
                <a:ea typeface="Calibri"/>
                <a:cs typeface="Calibri"/>
                <a:sym typeface="Calibri"/>
              </a:rPr>
              <a:t>Stanford RegLab — Hallucination-Free?</a:t>
            </a:r>
            <a:endParaRPr/>
          </a:p>
        </p:txBody>
      </p:sp>
      <p:sp>
        <p:nvSpPr>
          <p:cNvPr id="674" name="Google Shape;674;p31"/>
          <p:cNvSpPr txBox="1"/>
          <p:nvPr/>
        </p:nvSpPr>
        <p:spPr>
          <a:xfrm>
            <a:off x="4434840" y="5600700"/>
            <a:ext cx="708660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n-US" sz="1100" u="sng">
                <a:solidFill>
                  <a:srgbClr val="1466D6"/>
                </a:solidFill>
                <a:latin typeface="Calibri"/>
                <a:ea typeface="Calibri"/>
                <a:cs typeface="Calibri"/>
                <a:sym typeface="Calibri"/>
                <a:hlinkClick r:id="rId14">
                  <a:extLst>
                    <a:ext uri="{A12FA001-AC4F-418D-AE19-62706E023703}">
                      <ahyp:hlinkClr val="tx"/>
                    </a:ext>
                  </a:extLst>
                </a:hlinkClick>
              </a:rPr>
              <a:t>https://reglab.stanford.edu/publications/hallucination-free-assessing-the-reliability-of-leading-ai-legal-research-tools/</a:t>
            </a:r>
            <a:endParaRPr/>
          </a:p>
        </p:txBody>
      </p:sp>
      <p:sp>
        <p:nvSpPr>
          <p:cNvPr id="675" name="Google Shape;675;p31"/>
          <p:cNvSpPr/>
          <p:nvPr/>
        </p:nvSpPr>
        <p:spPr>
          <a:xfrm>
            <a:off x="502920" y="5907024"/>
            <a:ext cx="11183112" cy="329184"/>
          </a:xfrm>
          <a:prstGeom prst="rect">
            <a:avLst/>
          </a:prstGeom>
          <a:solidFill>
            <a:srgbClr val="FFFFFF"/>
          </a:solidFill>
          <a:ln cap="flat" cmpd="sng" w="9525">
            <a:solidFill>
              <a:srgbClr val="D3E0F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6" name="Google Shape;676;p31"/>
          <p:cNvSpPr txBox="1"/>
          <p:nvPr/>
        </p:nvSpPr>
        <p:spPr>
          <a:xfrm>
            <a:off x="685800" y="5961888"/>
            <a:ext cx="2743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D7A93F"/>
                </a:solidFill>
                <a:latin typeface="Calibri"/>
                <a:ea typeface="Calibri"/>
                <a:cs typeface="Calibri"/>
                <a:sym typeface="Calibri"/>
              </a:rPr>
              <a:t>13</a:t>
            </a:r>
            <a:endParaRPr/>
          </a:p>
        </p:txBody>
      </p:sp>
      <p:sp>
        <p:nvSpPr>
          <p:cNvPr id="677" name="Google Shape;677;p31"/>
          <p:cNvSpPr txBox="1"/>
          <p:nvPr/>
        </p:nvSpPr>
        <p:spPr>
          <a:xfrm>
            <a:off x="1051560" y="5961888"/>
            <a:ext cx="324612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100" u="none">
                <a:solidFill>
                  <a:srgbClr val="0B1B33"/>
                </a:solidFill>
                <a:latin typeface="Calibri"/>
                <a:ea typeface="Calibri"/>
                <a:cs typeface="Calibri"/>
                <a:sym typeface="Calibri"/>
              </a:rPr>
              <a:t>Mata v. Avianca — the full docket</a:t>
            </a:r>
            <a:endParaRPr/>
          </a:p>
        </p:txBody>
      </p:sp>
      <p:sp>
        <p:nvSpPr>
          <p:cNvPr id="678" name="Google Shape;678;p31"/>
          <p:cNvSpPr txBox="1"/>
          <p:nvPr/>
        </p:nvSpPr>
        <p:spPr>
          <a:xfrm>
            <a:off x="4434840" y="5961888"/>
            <a:ext cx="7086600" cy="2377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lang="en-US" sz="1100" u="sng">
                <a:solidFill>
                  <a:srgbClr val="1466D6"/>
                </a:solidFill>
                <a:latin typeface="Calibri"/>
                <a:ea typeface="Calibri"/>
                <a:cs typeface="Calibri"/>
                <a:sym typeface="Calibri"/>
                <a:hlinkClick r:id="rId15">
                  <a:extLst>
                    <a:ext uri="{A12FA001-AC4F-418D-AE19-62706E023703}">
                      <ahyp:hlinkClr val="tx"/>
                    </a:ext>
                  </a:extLst>
                </a:hlinkClick>
              </a:rPr>
              <a:t>https://www.courtlistener.com/docket/63107798/mata-v-avianca-inc/</a:t>
            </a:r>
            <a:endParaRPr/>
          </a:p>
        </p:txBody>
      </p:sp>
      <p:sp>
        <p:nvSpPr>
          <p:cNvPr id="679" name="Google Shape;679;p31"/>
          <p:cNvSpPr txBox="1"/>
          <p:nvPr/>
        </p:nvSpPr>
        <p:spPr>
          <a:xfrm>
            <a:off x="502920" y="6382512"/>
            <a:ext cx="5486400" cy="27432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950" u="none">
                <a:solidFill>
                  <a:srgbClr val="5A6B84"/>
                </a:solidFill>
                <a:latin typeface="Calibri"/>
                <a:ea typeface="Calibri"/>
                <a:cs typeface="Calibri"/>
                <a:sym typeface="Calibri"/>
              </a:rPr>
              <a:t>AREC  ·  AI AND RESEARCH EMPOWERMENT CHALLENGE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6FC"/>
        </a:solidFill>
      </p:bgPr>
    </p:bg>
    <p:spTree>
      <p:nvGrpSpPr>
        <p:cNvPr id="47" name="Shape 47"/>
        <p:cNvGrpSpPr/>
        <p:nvPr/>
      </p:nvGrpSpPr>
      <p:grpSpPr>
        <a:xfrm>
          <a:off x="0" y="0"/>
          <a:ext cx="0" cy="0"/>
          <a:chOff x="0" y="0"/>
          <a:chExt cx="0" cy="0"/>
        </a:xfrm>
      </p:grpSpPr>
      <p:sp>
        <p:nvSpPr>
          <p:cNvPr id="48" name="Google Shape;48;p4"/>
          <p:cNvSpPr/>
          <p:nvPr/>
        </p:nvSpPr>
        <p:spPr>
          <a:xfrm>
            <a:off x="475488" y="786384"/>
            <a:ext cx="10972800" cy="777240"/>
          </a:xfrm>
          <a:prstGeom prst="rect">
            <a:avLst/>
          </a:prstGeom>
          <a:noFill/>
          <a:ln>
            <a:noFill/>
          </a:ln>
        </p:spPr>
        <p:txBody>
          <a:bodyPr anchorCtr="0" anchor="ctr" bIns="0" lIns="0" spcFirstLastPara="1" rIns="0" wrap="square" tIns="0">
            <a:noAutofit/>
          </a:bodyPr>
          <a:lstStyle/>
          <a:p>
            <a:pPr indent="0" lvl="0" marL="0" marR="0" rtl="0" algn="l">
              <a:lnSpc>
                <a:spcPct val="103030"/>
              </a:lnSpc>
              <a:spcBef>
                <a:spcPts val="0"/>
              </a:spcBef>
              <a:spcAft>
                <a:spcPts val="0"/>
              </a:spcAft>
              <a:buClr>
                <a:srgbClr val="0B1B33"/>
              </a:buClr>
              <a:buSzPts val="3300"/>
              <a:buFont typeface="Cambria"/>
              <a:buNone/>
            </a:pPr>
            <a:r>
              <a:rPr b="1" lang="en-US" sz="3300">
                <a:solidFill>
                  <a:srgbClr val="0B1B33"/>
                </a:solidFill>
                <a:latin typeface="Cambria"/>
                <a:ea typeface="Cambria"/>
                <a:cs typeface="Cambria"/>
                <a:sym typeface="Cambria"/>
              </a:rPr>
              <a:t>Three forces met at once.</a:t>
            </a:r>
            <a:endParaRPr sz="3300">
              <a:solidFill>
                <a:schemeClr val="dk1"/>
              </a:solidFill>
              <a:latin typeface="Calibri"/>
              <a:ea typeface="Calibri"/>
              <a:cs typeface="Calibri"/>
              <a:sym typeface="Calibri"/>
            </a:endParaRPr>
          </a:p>
        </p:txBody>
      </p:sp>
      <p:sp>
        <p:nvSpPr>
          <p:cNvPr id="49" name="Google Shape;49;p4"/>
          <p:cNvSpPr/>
          <p:nvPr/>
        </p:nvSpPr>
        <p:spPr>
          <a:xfrm>
            <a:off x="606171" y="1618488"/>
            <a:ext cx="3611880" cy="3200400"/>
          </a:xfrm>
          <a:prstGeom prst="roundRect">
            <a:avLst>
              <a:gd fmla="val 3143" name="adj"/>
            </a:avLst>
          </a:prstGeom>
          <a:solidFill>
            <a:srgbClr val="FFFFFF"/>
          </a:solidFill>
          <a:ln>
            <a:noFill/>
          </a:ln>
          <a:effectLst>
            <a:outerShdw blurRad="177800" rotWithShape="0" algn="bl" dir="5400000" dist="38100">
              <a:srgbClr val="000000">
                <a:alpha val="27843"/>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 name="Google Shape;50;p4"/>
          <p:cNvSpPr/>
          <p:nvPr/>
        </p:nvSpPr>
        <p:spPr>
          <a:xfrm>
            <a:off x="795528" y="1865376"/>
            <a:ext cx="566928" cy="566928"/>
          </a:xfrm>
          <a:prstGeom prst="ellipse">
            <a:avLst/>
          </a:prstGeom>
          <a:solidFill>
            <a:srgbClr val="D2E0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795528" y="1865376"/>
            <a:ext cx="566928" cy="5669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66D6"/>
              </a:buClr>
              <a:buSzPts val="1800"/>
              <a:buFont typeface="Calibri"/>
              <a:buNone/>
            </a:pPr>
            <a:r>
              <a:rPr b="1" lang="en-US" sz="1800">
                <a:solidFill>
                  <a:srgbClr val="1466D6"/>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52" name="Google Shape;52;p4"/>
          <p:cNvSpPr/>
          <p:nvPr/>
        </p:nvSpPr>
        <p:spPr>
          <a:xfrm>
            <a:off x="795528" y="2615184"/>
            <a:ext cx="3017520" cy="81381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66D6"/>
              </a:buClr>
              <a:buSzPts val="1600"/>
              <a:buFont typeface="Calibri"/>
              <a:buNone/>
            </a:pPr>
            <a:r>
              <a:rPr b="1" lang="en-US" sz="1600">
                <a:solidFill>
                  <a:srgbClr val="1466D6"/>
                </a:solidFill>
                <a:latin typeface="Calibri"/>
                <a:ea typeface="Calibri"/>
                <a:cs typeface="Calibri"/>
                <a:sym typeface="Calibri"/>
              </a:rPr>
              <a:t>DATA SOURCING</a:t>
            </a:r>
            <a:endParaRPr sz="1600">
              <a:solidFill>
                <a:schemeClr val="dk1"/>
              </a:solidFill>
              <a:latin typeface="Calibri"/>
              <a:ea typeface="Calibri"/>
              <a:cs typeface="Calibri"/>
              <a:sym typeface="Calibri"/>
            </a:endParaRPr>
          </a:p>
        </p:txBody>
      </p:sp>
      <p:sp>
        <p:nvSpPr>
          <p:cNvPr id="53" name="Google Shape;53;p4"/>
          <p:cNvSpPr/>
          <p:nvPr/>
        </p:nvSpPr>
        <p:spPr>
          <a:xfrm>
            <a:off x="4270248" y="1572768"/>
            <a:ext cx="3611880" cy="3200400"/>
          </a:xfrm>
          <a:prstGeom prst="roundRect">
            <a:avLst>
              <a:gd fmla="val 3143" name="adj"/>
            </a:avLst>
          </a:prstGeom>
          <a:solidFill>
            <a:srgbClr val="FFFFFF"/>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4"/>
          <p:cNvSpPr/>
          <p:nvPr/>
        </p:nvSpPr>
        <p:spPr>
          <a:xfrm>
            <a:off x="4562856" y="1865376"/>
            <a:ext cx="566928" cy="566928"/>
          </a:xfrm>
          <a:prstGeom prst="ellipse">
            <a:avLst/>
          </a:prstGeom>
          <a:solidFill>
            <a:srgbClr val="D2E0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4"/>
          <p:cNvSpPr/>
          <p:nvPr/>
        </p:nvSpPr>
        <p:spPr>
          <a:xfrm>
            <a:off x="4562856" y="1865376"/>
            <a:ext cx="566928" cy="5669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66D6"/>
              </a:buClr>
              <a:buSzPts val="1800"/>
              <a:buFont typeface="Calibri"/>
              <a:buNone/>
            </a:pPr>
            <a:r>
              <a:rPr b="1" lang="en-US" sz="1800">
                <a:solidFill>
                  <a:srgbClr val="1466D6"/>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56" name="Google Shape;56;p4"/>
          <p:cNvSpPr/>
          <p:nvPr/>
        </p:nvSpPr>
        <p:spPr>
          <a:xfrm>
            <a:off x="4562856" y="2615184"/>
            <a:ext cx="3017520" cy="73761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66D6"/>
              </a:buClr>
              <a:buSzPts val="1600"/>
              <a:buFont typeface="Calibri"/>
              <a:buNone/>
            </a:pPr>
            <a:r>
              <a:rPr b="1" lang="en-US" sz="1600">
                <a:solidFill>
                  <a:srgbClr val="1466D6"/>
                </a:solidFill>
                <a:latin typeface="Calibri"/>
                <a:ea typeface="Calibri"/>
                <a:cs typeface="Calibri"/>
                <a:sym typeface="Calibri"/>
              </a:rPr>
              <a:t>DATA PROCESSING</a:t>
            </a:r>
            <a:endParaRPr sz="1600">
              <a:solidFill>
                <a:schemeClr val="dk1"/>
              </a:solidFill>
              <a:latin typeface="Calibri"/>
              <a:ea typeface="Calibri"/>
              <a:cs typeface="Calibri"/>
              <a:sym typeface="Calibri"/>
            </a:endParaRPr>
          </a:p>
        </p:txBody>
      </p:sp>
      <p:sp>
        <p:nvSpPr>
          <p:cNvPr id="57" name="Google Shape;57;p4"/>
          <p:cNvSpPr/>
          <p:nvPr/>
        </p:nvSpPr>
        <p:spPr>
          <a:xfrm>
            <a:off x="4483227" y="3172968"/>
            <a:ext cx="3063240" cy="1005840"/>
          </a:xfrm>
          <a:prstGeom prst="rect">
            <a:avLst/>
          </a:prstGeom>
          <a:noFill/>
          <a:ln>
            <a:noFill/>
          </a:ln>
        </p:spPr>
        <p:txBody>
          <a:bodyPr anchorCtr="0" anchor="t" bIns="0" lIns="0" spcFirstLastPara="1" rIns="0" wrap="square" tIns="0">
            <a:noAutofit/>
          </a:bodyPr>
          <a:lstStyle/>
          <a:p>
            <a:pPr indent="0" lvl="0" marL="0" marR="0" rtl="0" algn="l">
              <a:lnSpc>
                <a:spcPct val="139130"/>
              </a:lnSpc>
              <a:spcBef>
                <a:spcPts val="0"/>
              </a:spcBef>
              <a:spcAft>
                <a:spcPts val="0"/>
              </a:spcAft>
              <a:buClr>
                <a:schemeClr val="dk1"/>
              </a:buClr>
              <a:buSzPts val="1150"/>
              <a:buFont typeface="Calibri"/>
              <a:buNone/>
            </a:pPr>
            <a:r>
              <a:t/>
            </a:r>
            <a:endParaRPr sz="1150">
              <a:solidFill>
                <a:schemeClr val="dk1"/>
              </a:solidFill>
              <a:latin typeface="Calibri"/>
              <a:ea typeface="Calibri"/>
              <a:cs typeface="Calibri"/>
              <a:sym typeface="Calibri"/>
            </a:endParaRPr>
          </a:p>
        </p:txBody>
      </p:sp>
      <p:sp>
        <p:nvSpPr>
          <p:cNvPr id="58" name="Google Shape;58;p4"/>
          <p:cNvSpPr/>
          <p:nvPr/>
        </p:nvSpPr>
        <p:spPr>
          <a:xfrm>
            <a:off x="8037576" y="1572768"/>
            <a:ext cx="3611880" cy="3200400"/>
          </a:xfrm>
          <a:prstGeom prst="roundRect">
            <a:avLst>
              <a:gd fmla="val 3143" name="adj"/>
            </a:avLst>
          </a:prstGeom>
          <a:solidFill>
            <a:srgbClr val="0B1B33"/>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4"/>
          <p:cNvSpPr/>
          <p:nvPr/>
        </p:nvSpPr>
        <p:spPr>
          <a:xfrm>
            <a:off x="8330184" y="1865376"/>
            <a:ext cx="566928" cy="566928"/>
          </a:xfrm>
          <a:prstGeom prst="ellipse">
            <a:avLst/>
          </a:prstGeom>
          <a:solidFill>
            <a:srgbClr val="D7A9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4"/>
          <p:cNvSpPr/>
          <p:nvPr/>
        </p:nvSpPr>
        <p:spPr>
          <a:xfrm>
            <a:off x="8330184" y="1865376"/>
            <a:ext cx="566928" cy="56692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B1B33"/>
              </a:buClr>
              <a:buSzPts val="1800"/>
              <a:buFont typeface="Calibri"/>
              <a:buNone/>
            </a:pPr>
            <a:r>
              <a:rPr b="1" lang="en-US" sz="1800">
                <a:solidFill>
                  <a:srgbClr val="0B1B33"/>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61" name="Google Shape;61;p4"/>
          <p:cNvSpPr/>
          <p:nvPr/>
        </p:nvSpPr>
        <p:spPr>
          <a:xfrm>
            <a:off x="8330184" y="2615184"/>
            <a:ext cx="3017520" cy="8961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D8CFF"/>
              </a:buClr>
              <a:buSzPts val="1600"/>
              <a:buFont typeface="Calibri"/>
              <a:buNone/>
            </a:pPr>
            <a:r>
              <a:rPr b="1" lang="en-US" sz="1600">
                <a:solidFill>
                  <a:srgbClr val="2D8CFF"/>
                </a:solidFill>
                <a:latin typeface="Calibri"/>
                <a:ea typeface="Calibri"/>
                <a:cs typeface="Calibri"/>
                <a:sym typeface="Calibri"/>
              </a:rPr>
              <a:t>VIRTUAL PA</a:t>
            </a:r>
            <a:endParaRPr sz="1600">
              <a:solidFill>
                <a:schemeClr val="dk1"/>
              </a:solidFill>
              <a:latin typeface="Calibri"/>
              <a:ea typeface="Calibri"/>
              <a:cs typeface="Calibri"/>
              <a:sym typeface="Calibri"/>
            </a:endParaRPr>
          </a:p>
        </p:txBody>
      </p:sp>
      <p:sp>
        <p:nvSpPr>
          <p:cNvPr id="62" name="Google Shape;62;p4"/>
          <p:cNvSpPr/>
          <p:nvPr/>
        </p:nvSpPr>
        <p:spPr>
          <a:xfrm>
            <a:off x="8311896" y="2926080"/>
            <a:ext cx="3108960" cy="658368"/>
          </a:xfrm>
          <a:prstGeom prst="rect">
            <a:avLst/>
          </a:prstGeom>
          <a:noFill/>
          <a:ln>
            <a:noFill/>
          </a:ln>
        </p:spPr>
        <p:txBody>
          <a:bodyPr anchorCtr="0" anchor="t" bIns="0" lIns="0" spcFirstLastPara="1" rIns="0" wrap="square" tIns="0">
            <a:noAutofit/>
          </a:bodyPr>
          <a:lstStyle/>
          <a:p>
            <a:pPr indent="0" lvl="0" marL="0" marR="0" rtl="0" algn="l">
              <a:lnSpc>
                <a:spcPct val="129411"/>
              </a:lnSpc>
              <a:spcBef>
                <a:spcPts val="0"/>
              </a:spcBef>
              <a:spcAft>
                <a:spcPts val="0"/>
              </a:spcAft>
              <a:buClr>
                <a:schemeClr val="dk1"/>
              </a:buClr>
              <a:buSzPts val="1700"/>
              <a:buFont typeface="Calibri"/>
              <a:buNone/>
            </a:pPr>
            <a:r>
              <a:t/>
            </a:r>
            <a:endParaRPr sz="1700">
              <a:solidFill>
                <a:schemeClr val="dk1"/>
              </a:solidFill>
              <a:latin typeface="Calibri"/>
              <a:ea typeface="Calibri"/>
              <a:cs typeface="Calibri"/>
              <a:sym typeface="Calibri"/>
            </a:endParaRPr>
          </a:p>
        </p:txBody>
      </p:sp>
      <p:sp>
        <p:nvSpPr>
          <p:cNvPr id="63" name="Google Shape;63;p4"/>
          <p:cNvSpPr/>
          <p:nvPr/>
        </p:nvSpPr>
        <p:spPr>
          <a:xfrm>
            <a:off x="8330184" y="3639312"/>
            <a:ext cx="3063240" cy="1005840"/>
          </a:xfrm>
          <a:prstGeom prst="rect">
            <a:avLst/>
          </a:prstGeom>
          <a:noFill/>
          <a:ln>
            <a:noFill/>
          </a:ln>
        </p:spPr>
        <p:txBody>
          <a:bodyPr anchorCtr="0" anchor="t" bIns="0" lIns="0" spcFirstLastPara="1" rIns="0" wrap="square" tIns="0">
            <a:noAutofit/>
          </a:bodyPr>
          <a:lstStyle/>
          <a:p>
            <a:pPr indent="0" lvl="0" marL="0" marR="0" rtl="0" algn="l">
              <a:lnSpc>
                <a:spcPct val="139130"/>
              </a:lnSpc>
              <a:spcBef>
                <a:spcPts val="0"/>
              </a:spcBef>
              <a:spcAft>
                <a:spcPts val="0"/>
              </a:spcAft>
              <a:buClr>
                <a:schemeClr val="dk1"/>
              </a:buClr>
              <a:buSzPts val="1150"/>
              <a:buFont typeface="Calibri"/>
              <a:buNone/>
            </a:pPr>
            <a:r>
              <a:t/>
            </a:r>
            <a:endParaRPr sz="1150">
              <a:solidFill>
                <a:schemeClr val="dk1"/>
              </a:solidFill>
              <a:latin typeface="Calibri"/>
              <a:ea typeface="Calibri"/>
              <a:cs typeface="Calibri"/>
              <a:sym typeface="Calibri"/>
            </a:endParaRPr>
          </a:p>
        </p:txBody>
      </p:sp>
      <p:sp>
        <p:nvSpPr>
          <p:cNvPr id="64" name="Google Shape;64;p4"/>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FA3C2"/>
              </a:buClr>
              <a:buSzPts val="900"/>
              <a:buFont typeface="Calibri"/>
              <a:buNone/>
            </a:pPr>
            <a:r>
              <a:rPr lang="en-US" sz="900">
                <a:solidFill>
                  <a:srgbClr val="8FA3C2"/>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65" name="Google Shape;65;p4"/>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8FA3C2"/>
              </a:buClr>
              <a:buSzPts val="1000"/>
              <a:buFont typeface="Calibri"/>
              <a:buNone/>
            </a:pPr>
            <a:r>
              <a:rPr b="1" lang="en-US" sz="1000">
                <a:solidFill>
                  <a:srgbClr val="8FA3C2"/>
                </a:solidFill>
                <a:latin typeface="Calibri"/>
                <a:ea typeface="Calibri"/>
                <a:cs typeface="Calibri"/>
                <a:sym typeface="Calibri"/>
              </a:rPr>
              <a:t>4</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6FC"/>
        </a:solidFill>
      </p:bgPr>
    </p:bg>
    <p:spTree>
      <p:nvGrpSpPr>
        <p:cNvPr id="70" name="Shape 70"/>
        <p:cNvGrpSpPr/>
        <p:nvPr/>
      </p:nvGrpSpPr>
      <p:grpSpPr>
        <a:xfrm>
          <a:off x="0" y="0"/>
          <a:ext cx="0" cy="0"/>
          <a:chOff x="0" y="0"/>
          <a:chExt cx="0" cy="0"/>
        </a:xfrm>
      </p:grpSpPr>
      <p:sp>
        <p:nvSpPr>
          <p:cNvPr id="71" name="Google Shape;71;p5"/>
          <p:cNvSpPr/>
          <p:nvPr/>
        </p:nvSpPr>
        <p:spPr>
          <a:xfrm>
            <a:off x="502920" y="475488"/>
            <a:ext cx="105156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66D6"/>
              </a:buClr>
              <a:buSzPts val="1100"/>
              <a:buFont typeface="Calibri"/>
              <a:buNone/>
            </a:pPr>
            <a:r>
              <a:rPr b="1" lang="en-US" sz="1100">
                <a:solidFill>
                  <a:srgbClr val="1466D6"/>
                </a:solidFill>
                <a:latin typeface="Calibri"/>
                <a:ea typeface="Calibri"/>
                <a:cs typeface="Calibri"/>
                <a:sym typeface="Calibri"/>
              </a:rPr>
              <a:t>THE EVIDENCE OF URGENCY</a:t>
            </a:r>
            <a:endParaRPr sz="1100">
              <a:solidFill>
                <a:schemeClr val="dk1"/>
              </a:solidFill>
              <a:latin typeface="Calibri"/>
              <a:ea typeface="Calibri"/>
              <a:cs typeface="Calibri"/>
              <a:sym typeface="Calibri"/>
            </a:endParaRPr>
          </a:p>
        </p:txBody>
      </p:sp>
      <p:sp>
        <p:nvSpPr>
          <p:cNvPr id="72" name="Google Shape;72;p5"/>
          <p:cNvSpPr/>
          <p:nvPr/>
        </p:nvSpPr>
        <p:spPr>
          <a:xfrm>
            <a:off x="475488" y="786384"/>
            <a:ext cx="10972800" cy="777240"/>
          </a:xfrm>
          <a:prstGeom prst="rect">
            <a:avLst/>
          </a:prstGeom>
          <a:noFill/>
          <a:ln>
            <a:noFill/>
          </a:ln>
        </p:spPr>
        <p:txBody>
          <a:bodyPr anchorCtr="0" anchor="ctr" bIns="0" lIns="0" spcFirstLastPara="1" rIns="0" wrap="square" tIns="0">
            <a:noAutofit/>
          </a:bodyPr>
          <a:lstStyle/>
          <a:p>
            <a:pPr indent="0" lvl="0" marL="0" marR="0" rtl="0" algn="l">
              <a:lnSpc>
                <a:spcPct val="103030"/>
              </a:lnSpc>
              <a:spcBef>
                <a:spcPts val="0"/>
              </a:spcBef>
              <a:spcAft>
                <a:spcPts val="0"/>
              </a:spcAft>
              <a:buClr>
                <a:srgbClr val="0B1B33"/>
              </a:buClr>
              <a:buSzPts val="3300"/>
              <a:buFont typeface="Cambria"/>
              <a:buNone/>
            </a:pPr>
            <a:r>
              <a:rPr b="1" lang="en-US" sz="3300">
                <a:solidFill>
                  <a:srgbClr val="0B1B33"/>
                </a:solidFill>
                <a:latin typeface="Cambria"/>
                <a:ea typeface="Cambria"/>
                <a:cs typeface="Cambria"/>
                <a:sym typeface="Cambria"/>
              </a:rPr>
              <a:t>No technology in recorded history has spread this fast.</a:t>
            </a:r>
            <a:endParaRPr sz="3300">
              <a:solidFill>
                <a:schemeClr val="dk1"/>
              </a:solidFill>
              <a:latin typeface="Calibri"/>
              <a:ea typeface="Calibri"/>
              <a:cs typeface="Calibri"/>
              <a:sym typeface="Calibri"/>
            </a:endParaRPr>
          </a:p>
        </p:txBody>
      </p:sp>
      <p:graphicFrame>
        <p:nvGraphicFramePr>
          <p:cNvPr id="73" name="Google Shape;73;p5"/>
          <p:cNvGraphicFramePr/>
          <p:nvPr/>
        </p:nvGraphicFramePr>
        <p:xfrm>
          <a:off x="502920" y="1572768"/>
          <a:ext cx="6949440" cy="4206240"/>
        </p:xfrm>
        <a:graphic>
          <a:graphicData uri="http://schemas.openxmlformats.org/drawingml/2006/chart">
            <c:chart r:id="rId3"/>
          </a:graphicData>
        </a:graphic>
      </p:graphicFrame>
      <p:sp>
        <p:nvSpPr>
          <p:cNvPr id="74" name="Google Shape;74;p5"/>
          <p:cNvSpPr/>
          <p:nvPr/>
        </p:nvSpPr>
        <p:spPr>
          <a:xfrm>
            <a:off x="7726680" y="2473452"/>
            <a:ext cx="3950208" cy="1243584"/>
          </a:xfrm>
          <a:prstGeom prst="roundRect">
            <a:avLst>
              <a:gd fmla="val 7353" name="adj"/>
            </a:avLst>
          </a:prstGeom>
          <a:solidFill>
            <a:srgbClr val="FFFFFF"/>
          </a:solidFill>
          <a:ln>
            <a:noFill/>
          </a:ln>
          <a:effectLst>
            <a:outerShdw blurRad="177800" rotWithShape="0" algn="bl" dir="5400000" dist="38100">
              <a:srgbClr val="000000">
                <a:alpha val="2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5"/>
          <p:cNvSpPr/>
          <p:nvPr/>
        </p:nvSpPr>
        <p:spPr>
          <a:xfrm>
            <a:off x="7973568" y="2601467"/>
            <a:ext cx="3637174" cy="458047"/>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466D6"/>
              </a:buClr>
              <a:buSzPts val="1900"/>
              <a:buFont typeface="Cambria"/>
              <a:buNone/>
            </a:pPr>
            <a:r>
              <a:rPr b="1" lang="en-US" sz="1900">
                <a:solidFill>
                  <a:srgbClr val="1466D6"/>
                </a:solidFill>
                <a:latin typeface="Cambria"/>
                <a:ea typeface="Cambria"/>
                <a:cs typeface="Cambria"/>
                <a:sym typeface="Cambria"/>
              </a:rPr>
              <a:t>2 months</a:t>
            </a:r>
            <a:endParaRPr sz="1900">
              <a:solidFill>
                <a:schemeClr val="dk1"/>
              </a:solidFill>
              <a:latin typeface="Calibri"/>
              <a:ea typeface="Calibri"/>
              <a:cs typeface="Calibri"/>
              <a:sym typeface="Calibri"/>
            </a:endParaRPr>
          </a:p>
        </p:txBody>
      </p:sp>
      <p:sp>
        <p:nvSpPr>
          <p:cNvPr id="76" name="Google Shape;76;p5"/>
          <p:cNvSpPr/>
          <p:nvPr/>
        </p:nvSpPr>
        <p:spPr>
          <a:xfrm>
            <a:off x="7973568" y="2985516"/>
            <a:ext cx="3608832" cy="824484"/>
          </a:xfrm>
          <a:prstGeom prst="rect">
            <a:avLst/>
          </a:prstGeom>
          <a:noFill/>
          <a:ln>
            <a:noFill/>
          </a:ln>
        </p:spPr>
        <p:txBody>
          <a:bodyPr anchorCtr="0" anchor="t" bIns="0" lIns="0" spcFirstLastPara="1" rIns="0" wrap="square" tIns="0">
            <a:noAutofit/>
          </a:bodyPr>
          <a:lstStyle/>
          <a:p>
            <a:pPr indent="0" lvl="0" marL="0" marR="0" rtl="0" algn="l">
              <a:lnSpc>
                <a:spcPct val="136363"/>
              </a:lnSpc>
              <a:spcBef>
                <a:spcPts val="0"/>
              </a:spcBef>
              <a:spcAft>
                <a:spcPts val="0"/>
              </a:spcAft>
              <a:buClr>
                <a:srgbClr val="52678A"/>
              </a:buClr>
              <a:buSzPts val="1100"/>
              <a:buFont typeface="Calibri"/>
              <a:buNone/>
            </a:pPr>
            <a:r>
              <a:rPr lang="en-US" sz="1100">
                <a:solidFill>
                  <a:srgbClr val="52678A"/>
                </a:solidFill>
                <a:latin typeface="Calibri"/>
                <a:ea typeface="Calibri"/>
                <a:cs typeface="Calibri"/>
                <a:sym typeface="Calibri"/>
              </a:rPr>
              <a:t>ChatGPT reached 100 million users. The telephone took 75 years.</a:t>
            </a:r>
            <a:endParaRPr sz="1100">
              <a:solidFill>
                <a:schemeClr val="dk1"/>
              </a:solidFill>
              <a:latin typeface="Calibri"/>
              <a:ea typeface="Calibri"/>
              <a:cs typeface="Calibri"/>
              <a:sym typeface="Calibri"/>
            </a:endParaRPr>
          </a:p>
        </p:txBody>
      </p:sp>
      <p:sp>
        <p:nvSpPr>
          <p:cNvPr id="77" name="Google Shape;77;p5"/>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FA3C2"/>
              </a:buClr>
              <a:buSzPts val="900"/>
              <a:buFont typeface="Calibri"/>
              <a:buNone/>
            </a:pPr>
            <a:r>
              <a:rPr lang="en-US" sz="900">
                <a:solidFill>
                  <a:srgbClr val="8FA3C2"/>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78" name="Google Shape;78;p5"/>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8FA3C2"/>
              </a:buClr>
              <a:buSzPts val="1000"/>
              <a:buFont typeface="Calibri"/>
              <a:buNone/>
            </a:pPr>
            <a:r>
              <a:rPr b="1" lang="en-US" sz="1000">
                <a:solidFill>
                  <a:srgbClr val="8FA3C2"/>
                </a:solidFill>
                <a:latin typeface="Calibri"/>
                <a:ea typeface="Calibri"/>
                <a:cs typeface="Calibri"/>
                <a:sym typeface="Calibri"/>
              </a:rPr>
              <a:t>5</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83" name="Shape 83"/>
        <p:cNvGrpSpPr/>
        <p:nvPr/>
      </p:nvGrpSpPr>
      <p:grpSpPr>
        <a:xfrm>
          <a:off x="0" y="0"/>
          <a:ext cx="0" cy="0"/>
          <a:chOff x="0" y="0"/>
          <a:chExt cx="0" cy="0"/>
        </a:xfrm>
      </p:grpSpPr>
      <p:sp>
        <p:nvSpPr>
          <p:cNvPr id="84" name="Google Shape;84;p6"/>
          <p:cNvSpPr/>
          <p:nvPr/>
        </p:nvSpPr>
        <p:spPr>
          <a:xfrm>
            <a:off x="502920" y="86872"/>
            <a:ext cx="10972800" cy="777240"/>
          </a:xfrm>
          <a:prstGeom prst="rect">
            <a:avLst/>
          </a:prstGeom>
          <a:noFill/>
          <a:ln>
            <a:noFill/>
          </a:ln>
        </p:spPr>
        <p:txBody>
          <a:bodyPr anchorCtr="0" anchor="ctr" bIns="0" lIns="0" spcFirstLastPara="1" rIns="0" wrap="square" tIns="0">
            <a:noAutofit/>
          </a:bodyPr>
          <a:lstStyle/>
          <a:p>
            <a:pPr indent="0" lvl="0" marL="0" marR="0" rtl="0" algn="l">
              <a:lnSpc>
                <a:spcPct val="103030"/>
              </a:lnSpc>
              <a:spcBef>
                <a:spcPts val="0"/>
              </a:spcBef>
              <a:spcAft>
                <a:spcPts val="0"/>
              </a:spcAft>
              <a:buClr>
                <a:srgbClr val="FFFFFF"/>
              </a:buClr>
              <a:buSzPts val="3300"/>
              <a:buFont typeface="Cambria"/>
              <a:buNone/>
            </a:pPr>
            <a:r>
              <a:rPr b="1" lang="en-US" sz="3300">
                <a:solidFill>
                  <a:srgbClr val="FFFFFF"/>
                </a:solidFill>
                <a:latin typeface="Cambria"/>
                <a:ea typeface="Cambria"/>
                <a:cs typeface="Cambria"/>
                <a:sym typeface="Cambria"/>
              </a:rPr>
              <a:t>What this thing actually is — in courtroom language.</a:t>
            </a:r>
            <a:endParaRPr sz="3300">
              <a:solidFill>
                <a:schemeClr val="dk1"/>
              </a:solidFill>
              <a:latin typeface="Calibri"/>
              <a:ea typeface="Calibri"/>
              <a:cs typeface="Calibri"/>
              <a:sym typeface="Calibri"/>
            </a:endParaRPr>
          </a:p>
        </p:txBody>
      </p:sp>
      <p:graphicFrame>
        <p:nvGraphicFramePr>
          <p:cNvPr id="85" name="Google Shape;85;p6"/>
          <p:cNvGraphicFramePr/>
          <p:nvPr/>
        </p:nvGraphicFramePr>
        <p:xfrm>
          <a:off x="285750" y="685799"/>
          <a:ext cx="3000000" cy="3000000"/>
        </p:xfrm>
        <a:graphic>
          <a:graphicData uri="http://schemas.openxmlformats.org/drawingml/2006/table">
            <a:tbl>
              <a:tblPr>
                <a:noFill/>
                <a:tableStyleId>{A15A08A0-EF56-448D-9C4B-F4E564843AE5}</a:tableStyleId>
              </a:tblPr>
              <a:tblGrid>
                <a:gridCol w="10972800"/>
              </a:tblGrid>
              <a:tr h="949450">
                <a:tc>
                  <a:txBody>
                    <a:bodyPr/>
                    <a:lstStyle/>
                    <a:p>
                      <a:pPr indent="0" lvl="0" marL="0" marR="0" rtl="0" algn="l">
                        <a:spcBef>
                          <a:spcPts val="0"/>
                        </a:spcBef>
                        <a:spcAft>
                          <a:spcPts val="0"/>
                        </a:spcAft>
                        <a:buClr>
                          <a:srgbClr val="FFFFFF"/>
                        </a:buClr>
                        <a:buSzPts val="2000"/>
                        <a:buFont typeface="Calibri"/>
                        <a:buNone/>
                      </a:pPr>
                      <a:r>
                        <a:rPr b="1" lang="en-US" sz="2000" u="none" cap="none" strike="noStrike">
                          <a:solidFill>
                            <a:srgbClr val="FFFFFF"/>
                          </a:solidFill>
                          <a:latin typeface="Calibri"/>
                          <a:ea typeface="Calibri"/>
                          <a:cs typeface="Calibri"/>
                          <a:sym typeface="Calibri"/>
                        </a:rPr>
                        <a:t>IT IS:</a:t>
                      </a:r>
                      <a:endParaRPr sz="2000" u="none" cap="none" strike="noStrike">
                        <a:latin typeface="Calibri"/>
                        <a:ea typeface="Calibri"/>
                        <a:cs typeface="Calibri"/>
                        <a:sym typeface="Calibri"/>
                      </a:endParaRPr>
                    </a:p>
                  </a:txBody>
                  <a:tcPr marT="63500" marB="63500" marR="63500" marL="63500" anchor="ctr">
                    <a:lnL cap="flat" cmpd="sng" w="12700">
                      <a:solidFill>
                        <a:srgbClr val="22406E"/>
                      </a:solidFill>
                      <a:prstDash val="solid"/>
                      <a:round/>
                      <a:headEnd len="sm" w="sm" type="none"/>
                      <a:tailEnd len="sm" w="sm" type="none"/>
                    </a:lnL>
                    <a:lnR cap="flat" cmpd="sng" w="12700">
                      <a:solidFill>
                        <a:srgbClr val="22406E"/>
                      </a:solidFill>
                      <a:prstDash val="solid"/>
                      <a:round/>
                      <a:headEnd len="sm" w="sm" type="none"/>
                      <a:tailEnd len="sm" w="sm" type="none"/>
                    </a:lnR>
                    <a:lnT cap="flat" cmpd="sng" w="12700">
                      <a:solidFill>
                        <a:srgbClr val="22406E"/>
                      </a:solidFill>
                      <a:prstDash val="solid"/>
                      <a:round/>
                      <a:headEnd len="sm" w="sm" type="none"/>
                      <a:tailEnd len="sm" w="sm" type="none"/>
                    </a:lnT>
                    <a:lnB cap="flat" cmpd="sng" w="12700">
                      <a:solidFill>
                        <a:srgbClr val="22406E"/>
                      </a:solidFill>
                      <a:prstDash val="solid"/>
                      <a:round/>
                      <a:headEnd len="sm" w="sm" type="none"/>
                      <a:tailEnd len="sm" w="sm" type="none"/>
                    </a:lnB>
                    <a:solidFill>
                      <a:srgbClr val="36A97A"/>
                    </a:solidFill>
                  </a:tcPr>
                </a:tc>
              </a:tr>
              <a:tr h="949450">
                <a:tc>
                  <a:txBody>
                    <a:bodyPr/>
                    <a:lstStyle/>
                    <a:p>
                      <a:pPr indent="0" lvl="0" marL="0" marR="0" rtl="0" algn="l">
                        <a:spcBef>
                          <a:spcPts val="0"/>
                        </a:spcBef>
                        <a:spcAft>
                          <a:spcPts val="0"/>
                        </a:spcAft>
                        <a:buClr>
                          <a:srgbClr val="DCE7F7"/>
                        </a:buClr>
                        <a:buSzPts val="2000"/>
                        <a:buFont typeface="Calibri"/>
                        <a:buNone/>
                      </a:pPr>
                      <a:r>
                        <a:rPr lang="en-US" sz="2000" u="none" cap="none" strike="noStrike">
                          <a:solidFill>
                            <a:srgbClr val="DCE7F7"/>
                          </a:solidFill>
                          <a:latin typeface="Calibri"/>
                          <a:ea typeface="Calibri"/>
                          <a:cs typeface="Calibri"/>
                          <a:sym typeface="Calibri"/>
                        </a:rPr>
                        <a:t>A machine that needs humans to operate</a:t>
                      </a:r>
                      <a:endParaRPr sz="2000" u="none" cap="none" strike="noStrike">
                        <a:latin typeface="Calibri"/>
                        <a:ea typeface="Calibri"/>
                        <a:cs typeface="Calibri"/>
                        <a:sym typeface="Calibri"/>
                      </a:endParaRPr>
                    </a:p>
                  </a:txBody>
                  <a:tcPr marT="63500" marB="63500" marR="63500" marL="63500" anchor="ctr">
                    <a:lnL cap="flat" cmpd="sng" w="12700">
                      <a:solidFill>
                        <a:srgbClr val="22406E"/>
                      </a:solidFill>
                      <a:prstDash val="solid"/>
                      <a:round/>
                      <a:headEnd len="sm" w="sm" type="none"/>
                      <a:tailEnd len="sm" w="sm" type="none"/>
                    </a:lnL>
                    <a:lnR cap="flat" cmpd="sng" w="12700">
                      <a:solidFill>
                        <a:srgbClr val="22406E"/>
                      </a:solidFill>
                      <a:prstDash val="solid"/>
                      <a:round/>
                      <a:headEnd len="sm" w="sm" type="none"/>
                      <a:tailEnd len="sm" w="sm" type="none"/>
                    </a:lnR>
                    <a:lnT cap="flat" cmpd="sng" w="12700">
                      <a:solidFill>
                        <a:srgbClr val="22406E"/>
                      </a:solidFill>
                      <a:prstDash val="solid"/>
                      <a:round/>
                      <a:headEnd len="sm" w="sm" type="none"/>
                      <a:tailEnd len="sm" w="sm" type="none"/>
                    </a:lnT>
                    <a:lnB cap="flat" cmpd="sng" w="12700">
                      <a:solidFill>
                        <a:srgbClr val="22406E"/>
                      </a:solidFill>
                      <a:prstDash val="solid"/>
                      <a:round/>
                      <a:headEnd len="sm" w="sm" type="none"/>
                      <a:tailEnd len="sm" w="sm" type="none"/>
                    </a:lnB>
                    <a:solidFill>
                      <a:srgbClr val="13294B"/>
                    </a:solidFill>
                  </a:tcPr>
                </a:tc>
              </a:tr>
              <a:tr h="949450">
                <a:tc>
                  <a:txBody>
                    <a:bodyPr/>
                    <a:lstStyle/>
                    <a:p>
                      <a:pPr indent="0" lvl="0" marL="0" marR="0" rtl="0" algn="l">
                        <a:spcBef>
                          <a:spcPts val="0"/>
                        </a:spcBef>
                        <a:spcAft>
                          <a:spcPts val="0"/>
                        </a:spcAft>
                        <a:buClr>
                          <a:srgbClr val="DCE7F7"/>
                        </a:buClr>
                        <a:buSzPts val="2000"/>
                        <a:buFont typeface="Calibri"/>
                        <a:buNone/>
                      </a:pPr>
                      <a:r>
                        <a:rPr lang="en-US" sz="2000" u="none" cap="none" strike="noStrike">
                          <a:solidFill>
                            <a:srgbClr val="DCE7F7"/>
                          </a:solidFill>
                          <a:latin typeface="Calibri"/>
                          <a:ea typeface="Calibri"/>
                          <a:cs typeface="Calibri"/>
                          <a:sym typeface="Calibri"/>
                        </a:rPr>
                        <a:t>A tireless first-draft generator, summariser and organiser of material.</a:t>
                      </a:r>
                      <a:endParaRPr sz="2000" u="none" cap="none" strike="noStrike">
                        <a:latin typeface="Calibri"/>
                        <a:ea typeface="Calibri"/>
                        <a:cs typeface="Calibri"/>
                        <a:sym typeface="Calibri"/>
                      </a:endParaRPr>
                    </a:p>
                  </a:txBody>
                  <a:tcPr marT="63500" marB="63500" marR="63500" marL="63500" anchor="ctr">
                    <a:lnL cap="flat" cmpd="sng" w="12700">
                      <a:solidFill>
                        <a:srgbClr val="22406E"/>
                      </a:solidFill>
                      <a:prstDash val="solid"/>
                      <a:round/>
                      <a:headEnd len="sm" w="sm" type="none"/>
                      <a:tailEnd len="sm" w="sm" type="none"/>
                    </a:lnL>
                    <a:lnR cap="flat" cmpd="sng" w="12700">
                      <a:solidFill>
                        <a:srgbClr val="22406E"/>
                      </a:solidFill>
                      <a:prstDash val="solid"/>
                      <a:round/>
                      <a:headEnd len="sm" w="sm" type="none"/>
                      <a:tailEnd len="sm" w="sm" type="none"/>
                    </a:lnR>
                    <a:lnT cap="flat" cmpd="sng" w="12700">
                      <a:solidFill>
                        <a:srgbClr val="22406E"/>
                      </a:solidFill>
                      <a:prstDash val="solid"/>
                      <a:round/>
                      <a:headEnd len="sm" w="sm" type="none"/>
                      <a:tailEnd len="sm" w="sm" type="none"/>
                    </a:lnT>
                    <a:lnB cap="flat" cmpd="sng" w="12700">
                      <a:solidFill>
                        <a:srgbClr val="22406E"/>
                      </a:solidFill>
                      <a:prstDash val="solid"/>
                      <a:round/>
                      <a:headEnd len="sm" w="sm" type="none"/>
                      <a:tailEnd len="sm" w="sm" type="none"/>
                    </a:lnB>
                    <a:solidFill>
                      <a:srgbClr val="13294B"/>
                    </a:solidFill>
                  </a:tcPr>
                </a:tc>
              </a:tr>
              <a:tr h="949450">
                <a:tc>
                  <a:txBody>
                    <a:bodyPr/>
                    <a:lstStyle/>
                    <a:p>
                      <a:pPr indent="0" lvl="0" marL="0" marR="0" rtl="0" algn="l">
                        <a:spcBef>
                          <a:spcPts val="0"/>
                        </a:spcBef>
                        <a:spcAft>
                          <a:spcPts val="0"/>
                        </a:spcAft>
                        <a:buClr>
                          <a:srgbClr val="DCE7F7"/>
                        </a:buClr>
                        <a:buSzPts val="2000"/>
                        <a:buFont typeface="Calibri"/>
                        <a:buNone/>
                      </a:pPr>
                      <a:r>
                        <a:rPr lang="en-US" sz="2000" u="none" cap="none" strike="noStrike">
                          <a:solidFill>
                            <a:srgbClr val="DCE7F7"/>
                          </a:solidFill>
                          <a:latin typeface="Calibri"/>
                          <a:ea typeface="Calibri"/>
                          <a:cs typeface="Calibri"/>
                          <a:sym typeface="Calibri"/>
                        </a:rPr>
                        <a:t>An instrument that amplifies the competence of whoever operates it.</a:t>
                      </a:r>
                      <a:endParaRPr sz="2000" u="none" cap="none" strike="noStrike">
                        <a:latin typeface="Calibri"/>
                        <a:ea typeface="Calibri"/>
                        <a:cs typeface="Calibri"/>
                        <a:sym typeface="Calibri"/>
                      </a:endParaRPr>
                    </a:p>
                  </a:txBody>
                  <a:tcPr marT="63500" marB="63500" marR="63500" marL="63500" anchor="ctr">
                    <a:lnL cap="flat" cmpd="sng" w="12700">
                      <a:solidFill>
                        <a:srgbClr val="22406E"/>
                      </a:solidFill>
                      <a:prstDash val="solid"/>
                      <a:round/>
                      <a:headEnd len="sm" w="sm" type="none"/>
                      <a:tailEnd len="sm" w="sm" type="none"/>
                    </a:lnL>
                    <a:lnR cap="flat" cmpd="sng" w="12700">
                      <a:solidFill>
                        <a:srgbClr val="22406E"/>
                      </a:solidFill>
                      <a:prstDash val="solid"/>
                      <a:round/>
                      <a:headEnd len="sm" w="sm" type="none"/>
                      <a:tailEnd len="sm" w="sm" type="none"/>
                    </a:lnR>
                    <a:lnT cap="flat" cmpd="sng" w="12700">
                      <a:solidFill>
                        <a:srgbClr val="22406E"/>
                      </a:solidFill>
                      <a:prstDash val="solid"/>
                      <a:round/>
                      <a:headEnd len="sm" w="sm" type="none"/>
                      <a:tailEnd len="sm" w="sm" type="none"/>
                    </a:lnT>
                    <a:lnB cap="flat" cmpd="sng" w="12700">
                      <a:solidFill>
                        <a:srgbClr val="22406E"/>
                      </a:solidFill>
                      <a:prstDash val="solid"/>
                      <a:round/>
                      <a:headEnd len="sm" w="sm" type="none"/>
                      <a:tailEnd len="sm" w="sm" type="none"/>
                    </a:lnB>
                    <a:solidFill>
                      <a:srgbClr val="13294B"/>
                    </a:solidFill>
                  </a:tcPr>
                </a:tc>
              </a:tr>
              <a:tr h="949450">
                <a:tc>
                  <a:txBody>
                    <a:bodyPr/>
                    <a:lstStyle/>
                    <a:p>
                      <a:pPr indent="0" lvl="0" marL="0" marR="0" rtl="0" algn="l">
                        <a:spcBef>
                          <a:spcPts val="0"/>
                        </a:spcBef>
                        <a:spcAft>
                          <a:spcPts val="0"/>
                        </a:spcAft>
                        <a:buClr>
                          <a:srgbClr val="DCE7F7"/>
                        </a:buClr>
                        <a:buSzPts val="2000"/>
                        <a:buFont typeface="Calibri"/>
                        <a:buNone/>
                      </a:pPr>
                      <a:r>
                        <a:rPr lang="en-US" sz="2000" u="none" cap="none" strike="noStrike">
                          <a:solidFill>
                            <a:srgbClr val="DCE7F7"/>
                          </a:solidFill>
                          <a:latin typeface="Calibri"/>
                          <a:ea typeface="Calibri"/>
                          <a:cs typeface="Calibri"/>
                          <a:sym typeface="Calibri"/>
                        </a:rPr>
                        <a:t>A thinking partner that is always available to assist you 24/7</a:t>
                      </a:r>
                      <a:endParaRPr sz="2000" u="none" cap="none" strike="noStrike">
                        <a:latin typeface="Calibri"/>
                        <a:ea typeface="Calibri"/>
                        <a:cs typeface="Calibri"/>
                        <a:sym typeface="Calibri"/>
                      </a:endParaRPr>
                    </a:p>
                  </a:txBody>
                  <a:tcPr marT="63500" marB="63500" marR="63500" marL="63500" anchor="ctr">
                    <a:lnL cap="flat" cmpd="sng" w="12700">
                      <a:solidFill>
                        <a:srgbClr val="22406E"/>
                      </a:solidFill>
                      <a:prstDash val="solid"/>
                      <a:round/>
                      <a:headEnd len="sm" w="sm" type="none"/>
                      <a:tailEnd len="sm" w="sm" type="none"/>
                    </a:lnL>
                    <a:lnR cap="flat" cmpd="sng" w="12700">
                      <a:solidFill>
                        <a:srgbClr val="22406E"/>
                      </a:solidFill>
                      <a:prstDash val="solid"/>
                      <a:round/>
                      <a:headEnd len="sm" w="sm" type="none"/>
                      <a:tailEnd len="sm" w="sm" type="none"/>
                    </a:lnR>
                    <a:lnT cap="flat" cmpd="sng" w="12700">
                      <a:solidFill>
                        <a:srgbClr val="22406E"/>
                      </a:solidFill>
                      <a:prstDash val="solid"/>
                      <a:round/>
                      <a:headEnd len="sm" w="sm" type="none"/>
                      <a:tailEnd len="sm" w="sm" type="none"/>
                    </a:lnT>
                    <a:lnB cap="flat" cmpd="sng" w="12700">
                      <a:solidFill>
                        <a:srgbClr val="22406E"/>
                      </a:solidFill>
                      <a:prstDash val="solid"/>
                      <a:round/>
                      <a:headEnd len="sm" w="sm" type="none"/>
                      <a:tailEnd len="sm" w="sm" type="none"/>
                    </a:lnB>
                    <a:solidFill>
                      <a:srgbClr val="13294B"/>
                    </a:solidFill>
                  </a:tcPr>
                </a:tc>
              </a:tr>
              <a:tr h="949450">
                <a:tc>
                  <a:txBody>
                    <a:bodyPr/>
                    <a:lstStyle/>
                    <a:p>
                      <a:pPr indent="0" lvl="0" marL="0" marR="0" rtl="0" algn="l">
                        <a:spcBef>
                          <a:spcPts val="0"/>
                        </a:spcBef>
                        <a:spcAft>
                          <a:spcPts val="0"/>
                        </a:spcAft>
                        <a:buClr>
                          <a:srgbClr val="DCE7F7"/>
                        </a:buClr>
                        <a:buSzPts val="2000"/>
                        <a:buFont typeface="Calibri"/>
                        <a:buNone/>
                      </a:pPr>
                      <a:r>
                        <a:rPr lang="en-US" sz="2000" u="none" cap="none" strike="noStrike">
                          <a:solidFill>
                            <a:srgbClr val="DCE7F7"/>
                          </a:solidFill>
                          <a:latin typeface="Calibri"/>
                          <a:ea typeface="Calibri"/>
                          <a:cs typeface="Calibri"/>
                          <a:sym typeface="Calibri"/>
                        </a:rPr>
                        <a:t>An instrument that requires mastery — no one drives a car without first learning to drive.</a:t>
                      </a:r>
                      <a:endParaRPr sz="2000" u="none" cap="none" strike="noStrike">
                        <a:latin typeface="Calibri"/>
                        <a:ea typeface="Calibri"/>
                        <a:cs typeface="Calibri"/>
                        <a:sym typeface="Calibri"/>
                      </a:endParaRPr>
                    </a:p>
                  </a:txBody>
                  <a:tcPr marT="63500" marB="63500" marR="63500" marL="63500" anchor="ctr">
                    <a:lnL cap="flat" cmpd="sng" w="12700">
                      <a:solidFill>
                        <a:srgbClr val="22406E"/>
                      </a:solidFill>
                      <a:prstDash val="solid"/>
                      <a:round/>
                      <a:headEnd len="sm" w="sm" type="none"/>
                      <a:tailEnd len="sm" w="sm" type="none"/>
                    </a:lnL>
                    <a:lnR cap="flat" cmpd="sng" w="12700">
                      <a:solidFill>
                        <a:srgbClr val="22406E"/>
                      </a:solidFill>
                      <a:prstDash val="solid"/>
                      <a:round/>
                      <a:headEnd len="sm" w="sm" type="none"/>
                      <a:tailEnd len="sm" w="sm" type="none"/>
                    </a:lnR>
                    <a:lnT cap="flat" cmpd="sng" w="12700">
                      <a:solidFill>
                        <a:srgbClr val="22406E"/>
                      </a:solidFill>
                      <a:prstDash val="solid"/>
                      <a:round/>
                      <a:headEnd len="sm" w="sm" type="none"/>
                      <a:tailEnd len="sm" w="sm" type="none"/>
                    </a:lnT>
                    <a:lnB cap="flat" cmpd="sng" w="12700">
                      <a:solidFill>
                        <a:srgbClr val="22406E"/>
                      </a:solidFill>
                      <a:prstDash val="solid"/>
                      <a:round/>
                      <a:headEnd len="sm" w="sm" type="none"/>
                      <a:tailEnd len="sm" w="sm" type="none"/>
                    </a:lnB>
                    <a:solidFill>
                      <a:srgbClr val="13294B"/>
                    </a:solidFill>
                  </a:tcPr>
                </a:tc>
              </a:tr>
            </a:tbl>
          </a:graphicData>
        </a:graphic>
      </p:graphicFrame>
      <p:sp>
        <p:nvSpPr>
          <p:cNvPr id="86" name="Google Shape;86;p6"/>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87" name="Google Shape;87;p6"/>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6</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92" name="Shape 92"/>
        <p:cNvGrpSpPr/>
        <p:nvPr/>
      </p:nvGrpSpPr>
      <p:grpSpPr>
        <a:xfrm>
          <a:off x="0" y="0"/>
          <a:ext cx="0" cy="0"/>
          <a:chOff x="0" y="0"/>
          <a:chExt cx="0" cy="0"/>
        </a:xfrm>
      </p:grpSpPr>
      <p:sp>
        <p:nvSpPr>
          <p:cNvPr id="93" name="Google Shape;93;p7"/>
          <p:cNvSpPr/>
          <p:nvPr/>
        </p:nvSpPr>
        <p:spPr>
          <a:xfrm>
            <a:off x="8321040" y="914400"/>
            <a:ext cx="5120640" cy="5120640"/>
          </a:xfrm>
          <a:prstGeom prst="ellipse">
            <a:avLst/>
          </a:prstGeom>
          <a:solidFill>
            <a:srgbClr val="1466D6">
              <a:alpha val="12157"/>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7"/>
          <p:cNvSpPr/>
          <p:nvPr/>
        </p:nvSpPr>
        <p:spPr>
          <a:xfrm>
            <a:off x="685800" y="1417320"/>
            <a:ext cx="2743200" cy="137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E3D6B"/>
              </a:buClr>
              <a:buSzPts val="9600"/>
              <a:buFont typeface="Cambria"/>
              <a:buNone/>
            </a:pPr>
            <a:r>
              <a:rPr b="1" lang="en-US" sz="9600">
                <a:solidFill>
                  <a:srgbClr val="1E3D6B"/>
                </a:solidFill>
                <a:latin typeface="Cambria"/>
                <a:ea typeface="Cambria"/>
                <a:cs typeface="Cambria"/>
                <a:sym typeface="Cambria"/>
              </a:rPr>
              <a:t>02</a:t>
            </a:r>
            <a:endParaRPr sz="9600">
              <a:solidFill>
                <a:schemeClr val="dk1"/>
              </a:solidFill>
              <a:latin typeface="Calibri"/>
              <a:ea typeface="Calibri"/>
              <a:cs typeface="Calibri"/>
              <a:sym typeface="Calibri"/>
            </a:endParaRPr>
          </a:p>
        </p:txBody>
      </p:sp>
      <p:sp>
        <p:nvSpPr>
          <p:cNvPr id="95" name="Google Shape;95;p7"/>
          <p:cNvSpPr/>
          <p:nvPr/>
        </p:nvSpPr>
        <p:spPr>
          <a:xfrm>
            <a:off x="749808" y="2788920"/>
            <a:ext cx="82296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150"/>
              <a:buFont typeface="Calibri"/>
              <a:buNone/>
            </a:pPr>
            <a:r>
              <a:rPr b="1" lang="en-US" sz="1150">
                <a:solidFill>
                  <a:srgbClr val="D7A93F"/>
                </a:solidFill>
                <a:latin typeface="Calibri"/>
                <a:ea typeface="Calibri"/>
                <a:cs typeface="Calibri"/>
                <a:sym typeface="Calibri"/>
              </a:rPr>
              <a:t>QUESTION TWO</a:t>
            </a:r>
            <a:endParaRPr sz="1150">
              <a:solidFill>
                <a:schemeClr val="dk1"/>
              </a:solidFill>
              <a:latin typeface="Calibri"/>
              <a:ea typeface="Calibri"/>
              <a:cs typeface="Calibri"/>
              <a:sym typeface="Calibri"/>
            </a:endParaRPr>
          </a:p>
        </p:txBody>
      </p:sp>
      <p:sp>
        <p:nvSpPr>
          <p:cNvPr id="96" name="Google Shape;96;p7"/>
          <p:cNvSpPr/>
          <p:nvPr/>
        </p:nvSpPr>
        <p:spPr>
          <a:xfrm>
            <a:off x="713232" y="3127248"/>
            <a:ext cx="9326880" cy="1097280"/>
          </a:xfrm>
          <a:prstGeom prst="rect">
            <a:avLst/>
          </a:prstGeom>
          <a:noFill/>
          <a:ln>
            <a:noFill/>
          </a:ln>
        </p:spPr>
        <p:txBody>
          <a:bodyPr anchorCtr="0" anchor="ctr" bIns="0" lIns="0" spcFirstLastPara="1" rIns="0" wrap="square" tIns="0">
            <a:noAutofit/>
          </a:bodyPr>
          <a:lstStyle/>
          <a:p>
            <a:pPr indent="0" lvl="0" marL="0" marR="0" rtl="0" algn="l">
              <a:lnSpc>
                <a:spcPct val="110526"/>
              </a:lnSpc>
              <a:spcBef>
                <a:spcPts val="0"/>
              </a:spcBef>
              <a:spcAft>
                <a:spcPts val="0"/>
              </a:spcAft>
              <a:buClr>
                <a:srgbClr val="FFFFFF"/>
              </a:buClr>
              <a:buSzPts val="3800"/>
              <a:buFont typeface="Cambria"/>
              <a:buNone/>
            </a:pPr>
            <a:r>
              <a:rPr b="1" lang="en-US" sz="3800">
                <a:solidFill>
                  <a:srgbClr val="FFFFFF"/>
                </a:solidFill>
                <a:latin typeface="Cambria"/>
                <a:ea typeface="Cambria"/>
                <a:cs typeface="Cambria"/>
                <a:sym typeface="Cambria"/>
              </a:rPr>
              <a:t>IS AI A THREAT, OR OPPORTUNITY?</a:t>
            </a:r>
            <a:endParaRPr sz="3800">
              <a:solidFill>
                <a:schemeClr val="dk1"/>
              </a:solidFill>
              <a:latin typeface="Calibri"/>
              <a:ea typeface="Calibri"/>
              <a:cs typeface="Calibri"/>
              <a:sym typeface="Calibri"/>
            </a:endParaRPr>
          </a:p>
        </p:txBody>
      </p:sp>
      <p:sp>
        <p:nvSpPr>
          <p:cNvPr id="97" name="Google Shape;97;p7"/>
          <p:cNvSpPr/>
          <p:nvPr/>
        </p:nvSpPr>
        <p:spPr>
          <a:xfrm>
            <a:off x="731520" y="4315968"/>
            <a:ext cx="8595360" cy="548640"/>
          </a:xfrm>
          <a:prstGeom prst="rect">
            <a:avLst/>
          </a:prstGeom>
          <a:noFill/>
          <a:ln>
            <a:noFill/>
          </a:ln>
        </p:spPr>
        <p:txBody>
          <a:bodyPr anchorCtr="0" anchor="t" bIns="0" lIns="0" spcFirstLastPara="1" rIns="0" wrap="square" tIns="0">
            <a:noAutofit/>
          </a:bodyPr>
          <a:lstStyle/>
          <a:p>
            <a:pPr indent="0" lvl="0" marL="0" marR="0" rtl="0" algn="l">
              <a:lnSpc>
                <a:spcPct val="55555"/>
              </a:lnSpc>
              <a:spcBef>
                <a:spcPts val="0"/>
              </a:spcBef>
              <a:spcAft>
                <a:spcPts val="0"/>
              </a:spcAft>
              <a:buClr>
                <a:srgbClr val="FF0000"/>
              </a:buClr>
              <a:buSzPts val="3600"/>
              <a:buFont typeface="Calibri"/>
              <a:buNone/>
            </a:pPr>
            <a:r>
              <a:rPr i="1" lang="en-US" sz="3600">
                <a:solidFill>
                  <a:srgbClr val="FF0000"/>
                </a:solidFill>
                <a:latin typeface="Calibri"/>
                <a:ea typeface="Calibri"/>
                <a:cs typeface="Calibri"/>
                <a:sym typeface="Calibri"/>
              </a:rPr>
              <a:t>BOTH….</a:t>
            </a:r>
            <a:endParaRPr sz="3600">
              <a:solidFill>
                <a:srgbClr val="FF0000"/>
              </a:solidFill>
              <a:latin typeface="Calibri"/>
              <a:ea typeface="Calibri"/>
              <a:cs typeface="Calibri"/>
              <a:sym typeface="Calibri"/>
            </a:endParaRPr>
          </a:p>
        </p:txBody>
      </p:sp>
      <p:sp>
        <p:nvSpPr>
          <p:cNvPr id="98" name="Google Shape;98;p7"/>
          <p:cNvSpPr/>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sz="900">
              <a:solidFill>
                <a:schemeClr val="dk1"/>
              </a:solidFill>
              <a:latin typeface="Calibri"/>
              <a:ea typeface="Calibri"/>
              <a:cs typeface="Calibri"/>
              <a:sym typeface="Calibri"/>
            </a:endParaRPr>
          </a:p>
        </p:txBody>
      </p:sp>
      <p:sp>
        <p:nvSpPr>
          <p:cNvPr id="99" name="Google Shape;99;p7"/>
          <p:cNvSpPr/>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7</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B33"/>
        </a:solidFill>
      </p:bgPr>
    </p:bg>
    <p:spTree>
      <p:nvGrpSpPr>
        <p:cNvPr id="104" name="Shape 104"/>
        <p:cNvGrpSpPr/>
        <p:nvPr/>
      </p:nvGrpSpPr>
      <p:grpSpPr>
        <a:xfrm>
          <a:off x="0" y="0"/>
          <a:ext cx="0" cy="0"/>
          <a:chOff x="0" y="0"/>
          <a:chExt cx="0" cy="0"/>
        </a:xfrm>
      </p:grpSpPr>
      <p:sp>
        <p:nvSpPr>
          <p:cNvPr id="105" name="Google Shape;105;p8"/>
          <p:cNvSpPr txBox="1"/>
          <p:nvPr/>
        </p:nvSpPr>
        <p:spPr>
          <a:xfrm>
            <a:off x="502920" y="310896"/>
            <a:ext cx="11183112"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000"/>
              <a:buFont typeface="Calibri"/>
              <a:buNone/>
            </a:pPr>
            <a:r>
              <a:rPr b="1" lang="en-US" sz="1000">
                <a:solidFill>
                  <a:srgbClr val="D7A93F"/>
                </a:solidFill>
                <a:latin typeface="Calibri"/>
                <a:ea typeface="Calibri"/>
                <a:cs typeface="Calibri"/>
                <a:sym typeface="Calibri"/>
              </a:rPr>
              <a:t>QUESTION TWO  ·  THE OTHER SIDE OF THE DOCKET</a:t>
            </a:r>
            <a:endParaRPr/>
          </a:p>
        </p:txBody>
      </p:sp>
      <p:sp>
        <p:nvSpPr>
          <p:cNvPr id="106" name="Google Shape;106;p8"/>
          <p:cNvSpPr txBox="1"/>
          <p:nvPr/>
        </p:nvSpPr>
        <p:spPr>
          <a:xfrm>
            <a:off x="502920" y="603504"/>
            <a:ext cx="11183112" cy="566928"/>
          </a:xfrm>
          <a:prstGeom prst="rect">
            <a:avLst/>
          </a:prstGeom>
          <a:noFill/>
          <a:ln>
            <a:noFill/>
          </a:ln>
        </p:spPr>
        <p:txBody>
          <a:bodyPr anchorCtr="0" anchor="ctr" bIns="0" lIns="0" spcFirstLastPara="1" rIns="0" wrap="square" tIns="0">
            <a:noAutofit/>
          </a:bodyPr>
          <a:lstStyle/>
          <a:p>
            <a:pPr indent="0" lvl="0" marL="0" marR="0" rtl="0" algn="l">
              <a:lnSpc>
                <a:spcPct val="103030"/>
              </a:lnSpc>
              <a:spcBef>
                <a:spcPts val="0"/>
              </a:spcBef>
              <a:spcAft>
                <a:spcPts val="0"/>
              </a:spcAft>
              <a:buClr>
                <a:srgbClr val="FFFFFF"/>
              </a:buClr>
              <a:buSzPts val="3300"/>
              <a:buFont typeface="Cambria"/>
              <a:buNone/>
            </a:pPr>
            <a:r>
              <a:rPr b="1" lang="en-US" sz="3300">
                <a:solidFill>
                  <a:srgbClr val="FFFFFF"/>
                </a:solidFill>
                <a:latin typeface="Cambria"/>
                <a:ea typeface="Cambria"/>
                <a:cs typeface="Cambria"/>
                <a:sym typeface="Cambria"/>
              </a:rPr>
              <a:t>ETHICAL AND LEGAL THREAT OF USING AI</a:t>
            </a:r>
            <a:endParaRPr/>
          </a:p>
        </p:txBody>
      </p:sp>
      <p:sp>
        <p:nvSpPr>
          <p:cNvPr id="107" name="Google Shape;107;p8"/>
          <p:cNvSpPr txBox="1"/>
          <p:nvPr/>
        </p:nvSpPr>
        <p:spPr>
          <a:xfrm>
            <a:off x="502920" y="1280160"/>
            <a:ext cx="11183112"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DB4D6"/>
              </a:buClr>
              <a:buSzPts val="1400"/>
              <a:buFont typeface="Calibri"/>
              <a:buNone/>
            </a:pPr>
            <a:r>
              <a:rPr lang="en-US" sz="1400">
                <a:solidFill>
                  <a:srgbClr val="9DB4D6"/>
                </a:solidFill>
                <a:latin typeface="Calibri"/>
                <a:ea typeface="Calibri"/>
                <a:cs typeface="Calibri"/>
                <a:sym typeface="Calibri"/>
              </a:rPr>
              <a:t>Three exposures. Each one examined in full at Question Five.</a:t>
            </a:r>
            <a:endParaRPr/>
          </a:p>
        </p:txBody>
      </p:sp>
      <p:sp>
        <p:nvSpPr>
          <p:cNvPr id="108" name="Google Shape;108;p8"/>
          <p:cNvSpPr/>
          <p:nvPr/>
        </p:nvSpPr>
        <p:spPr>
          <a:xfrm>
            <a:off x="502920" y="2011680"/>
            <a:ext cx="3545129" cy="2651760"/>
          </a:xfrm>
          <a:prstGeom prst="roundRect">
            <a:avLst>
              <a:gd fmla="val 3500" name="adj"/>
            </a:avLst>
          </a:prstGeom>
          <a:solidFill>
            <a:srgbClr val="13294B"/>
          </a:solidFill>
          <a:ln cap="flat" cmpd="sng" w="12700">
            <a:solidFill>
              <a:srgbClr val="22406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09" name="Google Shape;109;p8"/>
          <p:cNvSpPr/>
          <p:nvPr/>
        </p:nvSpPr>
        <p:spPr>
          <a:xfrm>
            <a:off x="813816" y="2322576"/>
            <a:ext cx="475488" cy="475488"/>
          </a:xfrm>
          <a:prstGeom prst="ellipse">
            <a:avLst/>
          </a:prstGeom>
          <a:solidFill>
            <a:srgbClr val="D7A93F"/>
          </a:solidFill>
          <a:ln>
            <a:noFill/>
          </a:ln>
        </p:spPr>
        <p:txBody>
          <a:bodyPr anchorCtr="0" anchor="ctr" bIns="0" lIns="0" spcFirstLastPara="1" rIns="0" wrap="square" tIns="0">
            <a:noAutofit/>
          </a:bodyPr>
          <a:lstStyle/>
          <a:p>
            <a:pPr indent="0" lvl="0" marL="0" marR="0" rtl="0" algn="ctr">
              <a:spcBef>
                <a:spcPts val="0"/>
              </a:spcBef>
              <a:spcAft>
                <a:spcPts val="0"/>
              </a:spcAft>
              <a:buClr>
                <a:srgbClr val="0B1B33"/>
              </a:buClr>
              <a:buSzPts val="1800"/>
              <a:buFont typeface="Cambria"/>
              <a:buNone/>
            </a:pPr>
            <a:r>
              <a:rPr b="1" lang="en-US" sz="1800">
                <a:solidFill>
                  <a:srgbClr val="0B1B33"/>
                </a:solidFill>
                <a:latin typeface="Cambria"/>
                <a:ea typeface="Cambria"/>
                <a:cs typeface="Cambria"/>
                <a:sym typeface="Cambria"/>
              </a:rPr>
              <a:t>!</a:t>
            </a:r>
            <a:endParaRPr/>
          </a:p>
        </p:txBody>
      </p:sp>
      <p:sp>
        <p:nvSpPr>
          <p:cNvPr id="110" name="Google Shape;110;p8"/>
          <p:cNvSpPr txBox="1"/>
          <p:nvPr/>
        </p:nvSpPr>
        <p:spPr>
          <a:xfrm>
            <a:off x="813816" y="2980944"/>
            <a:ext cx="2923337" cy="640080"/>
          </a:xfrm>
          <a:prstGeom prst="rect">
            <a:avLst/>
          </a:prstGeom>
          <a:noFill/>
          <a:ln>
            <a:noFill/>
          </a:ln>
        </p:spPr>
        <p:txBody>
          <a:bodyPr anchorCtr="0" anchor="t" bIns="0" lIns="0" spcFirstLastPara="1" rIns="0" wrap="square" tIns="0">
            <a:noAutofit/>
          </a:bodyPr>
          <a:lstStyle/>
          <a:p>
            <a:pPr indent="0" lvl="0" marL="0" marR="0" rtl="0" algn="l">
              <a:lnSpc>
                <a:spcPct val="117647"/>
              </a:lnSpc>
              <a:spcBef>
                <a:spcPts val="0"/>
              </a:spcBef>
              <a:spcAft>
                <a:spcPts val="0"/>
              </a:spcAft>
              <a:buClr>
                <a:srgbClr val="FFFFFF"/>
              </a:buClr>
              <a:buSzPts val="1700"/>
              <a:buFont typeface="Cambria"/>
              <a:buNone/>
            </a:pPr>
            <a:r>
              <a:rPr b="1" lang="en-US" sz="1700">
                <a:solidFill>
                  <a:srgbClr val="FFFFFF"/>
                </a:solidFill>
                <a:latin typeface="Cambria"/>
                <a:ea typeface="Cambria"/>
                <a:cs typeface="Cambria"/>
                <a:sym typeface="Cambria"/>
              </a:rPr>
              <a:t>Fabrication of authority</a:t>
            </a:r>
            <a:endParaRPr/>
          </a:p>
        </p:txBody>
      </p:sp>
      <p:sp>
        <p:nvSpPr>
          <p:cNvPr id="111" name="Google Shape;111;p8"/>
          <p:cNvSpPr txBox="1"/>
          <p:nvPr/>
        </p:nvSpPr>
        <p:spPr>
          <a:xfrm>
            <a:off x="813816" y="3694176"/>
            <a:ext cx="2923337" cy="73152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DCE7F7"/>
              </a:buClr>
              <a:buSzPts val="1200"/>
              <a:buFont typeface="Calibri"/>
              <a:buNone/>
            </a:pPr>
            <a:r>
              <a:rPr lang="en-US" sz="1200">
                <a:solidFill>
                  <a:srgbClr val="DCE7F7"/>
                </a:solidFill>
                <a:latin typeface="Calibri"/>
                <a:ea typeface="Calibri"/>
                <a:cs typeface="Calibri"/>
                <a:sym typeface="Calibri"/>
              </a:rPr>
              <a:t>Invented cases, citations and quotations, delivered in perfect form.</a:t>
            </a:r>
            <a:endParaRPr/>
          </a:p>
        </p:txBody>
      </p:sp>
      <p:sp>
        <p:nvSpPr>
          <p:cNvPr id="112" name="Google Shape;112;p8"/>
          <p:cNvSpPr/>
          <p:nvPr/>
        </p:nvSpPr>
        <p:spPr>
          <a:xfrm>
            <a:off x="4322369" y="2011680"/>
            <a:ext cx="3545129" cy="2651760"/>
          </a:xfrm>
          <a:prstGeom prst="roundRect">
            <a:avLst>
              <a:gd fmla="val 3500" name="adj"/>
            </a:avLst>
          </a:prstGeom>
          <a:solidFill>
            <a:srgbClr val="13294B"/>
          </a:solidFill>
          <a:ln cap="flat" cmpd="sng" w="12700">
            <a:solidFill>
              <a:srgbClr val="22406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13" name="Google Shape;113;p8"/>
          <p:cNvSpPr/>
          <p:nvPr/>
        </p:nvSpPr>
        <p:spPr>
          <a:xfrm>
            <a:off x="4633265" y="2322576"/>
            <a:ext cx="475488" cy="475488"/>
          </a:xfrm>
          <a:prstGeom prst="ellipse">
            <a:avLst/>
          </a:prstGeom>
          <a:solidFill>
            <a:srgbClr val="D7A93F"/>
          </a:solidFill>
          <a:ln>
            <a:noFill/>
          </a:ln>
        </p:spPr>
        <p:txBody>
          <a:bodyPr anchorCtr="0" anchor="ctr" bIns="0" lIns="0" spcFirstLastPara="1" rIns="0" wrap="square" tIns="0">
            <a:noAutofit/>
          </a:bodyPr>
          <a:lstStyle/>
          <a:p>
            <a:pPr indent="0" lvl="0" marL="0" marR="0" rtl="0" algn="ctr">
              <a:spcBef>
                <a:spcPts val="0"/>
              </a:spcBef>
              <a:spcAft>
                <a:spcPts val="0"/>
              </a:spcAft>
              <a:buClr>
                <a:srgbClr val="0B1B33"/>
              </a:buClr>
              <a:buSzPts val="1800"/>
              <a:buFont typeface="Cambria"/>
              <a:buNone/>
            </a:pPr>
            <a:r>
              <a:rPr b="1" lang="en-US" sz="1800">
                <a:solidFill>
                  <a:srgbClr val="0B1B33"/>
                </a:solidFill>
                <a:latin typeface="Cambria"/>
                <a:ea typeface="Cambria"/>
                <a:cs typeface="Cambria"/>
                <a:sym typeface="Cambria"/>
              </a:rPr>
              <a:t>!</a:t>
            </a:r>
            <a:endParaRPr/>
          </a:p>
        </p:txBody>
      </p:sp>
      <p:sp>
        <p:nvSpPr>
          <p:cNvPr id="114" name="Google Shape;114;p8"/>
          <p:cNvSpPr txBox="1"/>
          <p:nvPr/>
        </p:nvSpPr>
        <p:spPr>
          <a:xfrm>
            <a:off x="4633265" y="2980944"/>
            <a:ext cx="2923337" cy="640080"/>
          </a:xfrm>
          <a:prstGeom prst="rect">
            <a:avLst/>
          </a:prstGeom>
          <a:noFill/>
          <a:ln>
            <a:noFill/>
          </a:ln>
        </p:spPr>
        <p:txBody>
          <a:bodyPr anchorCtr="0" anchor="t" bIns="0" lIns="0" spcFirstLastPara="1" rIns="0" wrap="square" tIns="0">
            <a:noAutofit/>
          </a:bodyPr>
          <a:lstStyle/>
          <a:p>
            <a:pPr indent="0" lvl="0" marL="0" marR="0" rtl="0" algn="l">
              <a:lnSpc>
                <a:spcPct val="117647"/>
              </a:lnSpc>
              <a:spcBef>
                <a:spcPts val="0"/>
              </a:spcBef>
              <a:spcAft>
                <a:spcPts val="0"/>
              </a:spcAft>
              <a:buClr>
                <a:srgbClr val="FFFFFF"/>
              </a:buClr>
              <a:buSzPts val="1700"/>
              <a:buFont typeface="Cambria"/>
              <a:buNone/>
            </a:pPr>
            <a:r>
              <a:rPr b="1" lang="en-US" sz="1700">
                <a:solidFill>
                  <a:srgbClr val="FFFFFF"/>
                </a:solidFill>
                <a:latin typeface="Cambria"/>
                <a:ea typeface="Cambria"/>
                <a:cs typeface="Cambria"/>
                <a:sym typeface="Cambria"/>
              </a:rPr>
              <a:t>Confidentiality and data protection</a:t>
            </a:r>
            <a:endParaRPr/>
          </a:p>
        </p:txBody>
      </p:sp>
      <p:sp>
        <p:nvSpPr>
          <p:cNvPr id="115" name="Google Shape;115;p8"/>
          <p:cNvSpPr txBox="1"/>
          <p:nvPr/>
        </p:nvSpPr>
        <p:spPr>
          <a:xfrm>
            <a:off x="4633265" y="3694176"/>
            <a:ext cx="2923337" cy="73152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DCE7F7"/>
              </a:buClr>
              <a:buSzPts val="1200"/>
              <a:buFont typeface="Calibri"/>
              <a:buNone/>
            </a:pPr>
            <a:r>
              <a:rPr lang="en-US" sz="1200">
                <a:solidFill>
                  <a:srgbClr val="DCE7F7"/>
                </a:solidFill>
                <a:latin typeface="Calibri"/>
                <a:ea typeface="Calibri"/>
                <a:cs typeface="Calibri"/>
                <a:sym typeface="Calibri"/>
              </a:rPr>
              <a:t>Litigant material leaving the court — and, often, leaving the country.</a:t>
            </a:r>
            <a:endParaRPr/>
          </a:p>
        </p:txBody>
      </p:sp>
      <p:sp>
        <p:nvSpPr>
          <p:cNvPr id="116" name="Google Shape;116;p8"/>
          <p:cNvSpPr/>
          <p:nvPr/>
        </p:nvSpPr>
        <p:spPr>
          <a:xfrm>
            <a:off x="8141818" y="2011680"/>
            <a:ext cx="3545129" cy="2651760"/>
          </a:xfrm>
          <a:prstGeom prst="roundRect">
            <a:avLst>
              <a:gd fmla="val 3500" name="adj"/>
            </a:avLst>
          </a:prstGeom>
          <a:solidFill>
            <a:srgbClr val="13294B"/>
          </a:solidFill>
          <a:ln cap="flat" cmpd="sng" w="12700">
            <a:solidFill>
              <a:srgbClr val="22406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17" name="Google Shape;117;p8"/>
          <p:cNvSpPr/>
          <p:nvPr/>
        </p:nvSpPr>
        <p:spPr>
          <a:xfrm>
            <a:off x="8452714" y="2322576"/>
            <a:ext cx="475488" cy="475488"/>
          </a:xfrm>
          <a:prstGeom prst="ellipse">
            <a:avLst/>
          </a:prstGeom>
          <a:solidFill>
            <a:srgbClr val="D7A93F"/>
          </a:solidFill>
          <a:ln>
            <a:noFill/>
          </a:ln>
        </p:spPr>
        <p:txBody>
          <a:bodyPr anchorCtr="0" anchor="ctr" bIns="0" lIns="0" spcFirstLastPara="1" rIns="0" wrap="square" tIns="0">
            <a:noAutofit/>
          </a:bodyPr>
          <a:lstStyle/>
          <a:p>
            <a:pPr indent="0" lvl="0" marL="0" marR="0" rtl="0" algn="ctr">
              <a:spcBef>
                <a:spcPts val="0"/>
              </a:spcBef>
              <a:spcAft>
                <a:spcPts val="0"/>
              </a:spcAft>
              <a:buClr>
                <a:srgbClr val="0B1B33"/>
              </a:buClr>
              <a:buSzPts val="1800"/>
              <a:buFont typeface="Cambria"/>
              <a:buNone/>
            </a:pPr>
            <a:r>
              <a:rPr b="1" lang="en-US" sz="1800">
                <a:solidFill>
                  <a:srgbClr val="0B1B33"/>
                </a:solidFill>
                <a:latin typeface="Cambria"/>
                <a:ea typeface="Cambria"/>
                <a:cs typeface="Cambria"/>
                <a:sym typeface="Cambria"/>
              </a:rPr>
              <a:t>!</a:t>
            </a:r>
            <a:endParaRPr/>
          </a:p>
        </p:txBody>
      </p:sp>
      <p:sp>
        <p:nvSpPr>
          <p:cNvPr id="118" name="Google Shape;118;p8"/>
          <p:cNvSpPr txBox="1"/>
          <p:nvPr/>
        </p:nvSpPr>
        <p:spPr>
          <a:xfrm>
            <a:off x="8452714" y="2980944"/>
            <a:ext cx="2923337" cy="640080"/>
          </a:xfrm>
          <a:prstGeom prst="rect">
            <a:avLst/>
          </a:prstGeom>
          <a:noFill/>
          <a:ln>
            <a:noFill/>
          </a:ln>
        </p:spPr>
        <p:txBody>
          <a:bodyPr anchorCtr="0" anchor="t" bIns="0" lIns="0" spcFirstLastPara="1" rIns="0" wrap="square" tIns="0">
            <a:noAutofit/>
          </a:bodyPr>
          <a:lstStyle/>
          <a:p>
            <a:pPr indent="0" lvl="0" marL="0" marR="0" rtl="0" algn="l">
              <a:lnSpc>
                <a:spcPct val="117647"/>
              </a:lnSpc>
              <a:spcBef>
                <a:spcPts val="0"/>
              </a:spcBef>
              <a:spcAft>
                <a:spcPts val="0"/>
              </a:spcAft>
              <a:buClr>
                <a:srgbClr val="FFFFFF"/>
              </a:buClr>
              <a:buSzPts val="1700"/>
              <a:buFont typeface="Cambria"/>
              <a:buNone/>
            </a:pPr>
            <a:r>
              <a:rPr b="1" lang="en-US" sz="1700">
                <a:solidFill>
                  <a:srgbClr val="FFFFFF"/>
                </a:solidFill>
                <a:latin typeface="Cambria"/>
                <a:ea typeface="Cambria"/>
                <a:cs typeface="Cambria"/>
                <a:sym typeface="Cambria"/>
              </a:rPr>
              <a:t>Algorithmic bias</a:t>
            </a:r>
            <a:endParaRPr/>
          </a:p>
        </p:txBody>
      </p:sp>
      <p:sp>
        <p:nvSpPr>
          <p:cNvPr id="119" name="Google Shape;119;p8"/>
          <p:cNvSpPr txBox="1"/>
          <p:nvPr/>
        </p:nvSpPr>
        <p:spPr>
          <a:xfrm>
            <a:off x="8452714" y="3694176"/>
            <a:ext cx="2923337" cy="73152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DCE7F7"/>
              </a:buClr>
              <a:buSzPts val="1200"/>
              <a:buFont typeface="Calibri"/>
              <a:buNone/>
            </a:pPr>
            <a:r>
              <a:rPr lang="en-US" sz="1200">
                <a:solidFill>
                  <a:srgbClr val="DCE7F7"/>
                </a:solidFill>
                <a:latin typeface="Calibri"/>
                <a:ea typeface="Calibri"/>
                <a:cs typeface="Calibri"/>
                <a:sym typeface="Calibri"/>
              </a:rPr>
              <a:t>Foreign assumptions about who offends, who is credible and who is a risk.</a:t>
            </a:r>
            <a:endParaRPr/>
          </a:p>
        </p:txBody>
      </p:sp>
      <p:sp>
        <p:nvSpPr>
          <p:cNvPr id="120" name="Google Shape;120;p8"/>
          <p:cNvSpPr txBox="1"/>
          <p:nvPr/>
        </p:nvSpPr>
        <p:spPr>
          <a:xfrm>
            <a:off x="502920" y="4901184"/>
            <a:ext cx="11183112" cy="4023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7A93F"/>
              </a:buClr>
              <a:buSzPts val="1400"/>
              <a:buFont typeface="Calibri"/>
              <a:buNone/>
            </a:pPr>
            <a:r>
              <a:rPr b="1" i="1" lang="en-US" sz="1400">
                <a:solidFill>
                  <a:srgbClr val="D7A93F"/>
                </a:solidFill>
                <a:latin typeface="Calibri"/>
                <a:ea typeface="Calibri"/>
                <a:cs typeface="Calibri"/>
                <a:sym typeface="Calibri"/>
              </a:rPr>
              <a:t>The threat is not the technology. It is the use of the technology without discipline.</a:t>
            </a:r>
            <a:endParaRPr/>
          </a:p>
        </p:txBody>
      </p:sp>
      <p:sp>
        <p:nvSpPr>
          <p:cNvPr id="121" name="Google Shape;121;p8"/>
          <p:cNvSpPr txBox="1"/>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7BA6"/>
              </a:buClr>
              <a:buSzPts val="900"/>
              <a:buFont typeface="Calibri"/>
              <a:buNone/>
            </a:pPr>
            <a:r>
              <a:rPr lang="en-US" sz="900">
                <a:solidFill>
                  <a:srgbClr val="5E7BA6"/>
                </a:solidFill>
                <a:latin typeface="Calibri"/>
                <a:ea typeface="Calibri"/>
                <a:cs typeface="Calibri"/>
                <a:sym typeface="Calibri"/>
              </a:rPr>
              <a:t>AREC  ·  AI AND RESEARCH EMPOWERMENT CHALLENGE</a:t>
            </a:r>
            <a:endParaRPr/>
          </a:p>
        </p:txBody>
      </p:sp>
      <p:sp>
        <p:nvSpPr>
          <p:cNvPr id="122" name="Google Shape;122;p8"/>
          <p:cNvSpPr txBox="1"/>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7BA6"/>
              </a:buClr>
              <a:buSzPts val="1000"/>
              <a:buFont typeface="Calibri"/>
              <a:buNone/>
            </a:pPr>
            <a:r>
              <a:rPr b="1" lang="en-US" sz="1000">
                <a:solidFill>
                  <a:srgbClr val="5E7BA6"/>
                </a:solidFill>
                <a:latin typeface="Calibri"/>
                <a:ea typeface="Calibri"/>
                <a:cs typeface="Calibri"/>
                <a:sym typeface="Calibri"/>
              </a:rPr>
              <a:t>13</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6FC"/>
        </a:solidFill>
      </p:bgPr>
    </p:bg>
    <p:spTree>
      <p:nvGrpSpPr>
        <p:cNvPr id="127" name="Shape 127"/>
        <p:cNvGrpSpPr/>
        <p:nvPr/>
      </p:nvGrpSpPr>
      <p:grpSpPr>
        <a:xfrm>
          <a:off x="0" y="0"/>
          <a:ext cx="0" cy="0"/>
          <a:chOff x="0" y="0"/>
          <a:chExt cx="0" cy="0"/>
        </a:xfrm>
      </p:grpSpPr>
      <p:sp>
        <p:nvSpPr>
          <p:cNvPr id="128" name="Google Shape;128;p9"/>
          <p:cNvSpPr txBox="1"/>
          <p:nvPr/>
        </p:nvSpPr>
        <p:spPr>
          <a:xfrm>
            <a:off x="502920" y="310896"/>
            <a:ext cx="11183112"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7A93F"/>
              </a:buClr>
              <a:buSzPts val="1000"/>
              <a:buFont typeface="Calibri"/>
              <a:buNone/>
            </a:pPr>
            <a:r>
              <a:rPr b="1" lang="en-US" sz="1000">
                <a:solidFill>
                  <a:srgbClr val="D7A93F"/>
                </a:solidFill>
                <a:latin typeface="Calibri"/>
                <a:ea typeface="Calibri"/>
                <a:cs typeface="Calibri"/>
                <a:sym typeface="Calibri"/>
              </a:rPr>
              <a:t>GROUP A  ·  CASES ACTUALLY WON, WHERE AI WAS CREDITED WITH THE OUTCOME</a:t>
            </a:r>
            <a:endParaRPr/>
          </a:p>
        </p:txBody>
      </p:sp>
      <p:sp>
        <p:nvSpPr>
          <p:cNvPr id="129" name="Google Shape;129;p9"/>
          <p:cNvSpPr txBox="1"/>
          <p:nvPr/>
        </p:nvSpPr>
        <p:spPr>
          <a:xfrm>
            <a:off x="502920" y="566928"/>
            <a:ext cx="11183112" cy="502920"/>
          </a:xfrm>
          <a:prstGeom prst="rect">
            <a:avLst/>
          </a:prstGeom>
          <a:noFill/>
          <a:ln>
            <a:noFill/>
          </a:ln>
        </p:spPr>
        <p:txBody>
          <a:bodyPr anchorCtr="0" anchor="ctr" bIns="0" lIns="0" spcFirstLastPara="1" rIns="0" wrap="square" tIns="0">
            <a:noAutofit/>
          </a:bodyPr>
          <a:lstStyle/>
          <a:p>
            <a:pPr indent="0" lvl="0" marL="0" marR="0" rtl="0" algn="l">
              <a:lnSpc>
                <a:spcPct val="104999"/>
              </a:lnSpc>
              <a:spcBef>
                <a:spcPts val="0"/>
              </a:spcBef>
              <a:spcAft>
                <a:spcPts val="0"/>
              </a:spcAft>
              <a:buClr>
                <a:srgbClr val="0B1B33"/>
              </a:buClr>
              <a:buSzPts val="2800"/>
              <a:buFont typeface="Cambria"/>
              <a:buNone/>
            </a:pPr>
            <a:r>
              <a:rPr b="1" lang="en-US" sz="2800">
                <a:solidFill>
                  <a:srgbClr val="0B1B33"/>
                </a:solidFill>
                <a:latin typeface="Cambria"/>
                <a:ea typeface="Cambria"/>
                <a:cs typeface="Cambria"/>
                <a:sym typeface="Cambria"/>
              </a:rPr>
              <a:t>AI CREDITED WITH THE OUTCOME</a:t>
            </a:r>
            <a:endParaRPr/>
          </a:p>
        </p:txBody>
      </p:sp>
      <p:sp>
        <p:nvSpPr>
          <p:cNvPr id="130" name="Google Shape;130;p9"/>
          <p:cNvSpPr/>
          <p:nvPr/>
        </p:nvSpPr>
        <p:spPr>
          <a:xfrm>
            <a:off x="502920" y="1280160"/>
            <a:ext cx="3545129" cy="4709160"/>
          </a:xfrm>
          <a:prstGeom prst="roundRect">
            <a:avLst>
              <a:gd fmla="val 3500" name="adj"/>
            </a:avLst>
          </a:prstGeom>
          <a:solidFill>
            <a:srgbClr val="FFFFFF"/>
          </a:solidFill>
          <a:ln cap="flat" cmpd="sng" w="12700">
            <a:solidFill>
              <a:srgbClr val="D3E0F2"/>
            </a:solidFill>
            <a:prstDash val="solid"/>
            <a:round/>
            <a:headEnd len="sm" w="sm" type="none"/>
            <a:tailEnd len="sm" w="sm" type="none"/>
          </a:ln>
          <a:effectLst>
            <a:outerShdw blurRad="152400" rotWithShape="0" dir="5400000" dist="38100">
              <a:srgbClr val="0B1B33">
                <a:alpha val="12157"/>
              </a:srgbClr>
            </a:outerShdw>
          </a:effectLst>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31" name="Google Shape;131;p9"/>
          <p:cNvSpPr/>
          <p:nvPr/>
        </p:nvSpPr>
        <p:spPr>
          <a:xfrm>
            <a:off x="777240" y="1517904"/>
            <a:ext cx="384048" cy="384048"/>
          </a:xfrm>
          <a:prstGeom prst="ellipse">
            <a:avLst/>
          </a:prstGeom>
          <a:solidFill>
            <a:srgbClr val="D7A93F"/>
          </a:solidFill>
          <a:ln>
            <a:noFill/>
          </a:ln>
        </p:spPr>
        <p:txBody>
          <a:bodyPr anchorCtr="0" anchor="ctr" bIns="0" lIns="0" spcFirstLastPara="1" rIns="0" wrap="square" tIns="0">
            <a:noAutofit/>
          </a:bodyPr>
          <a:lstStyle/>
          <a:p>
            <a:pPr indent="0" lvl="0" marL="0" marR="0" rtl="0" algn="ctr">
              <a:spcBef>
                <a:spcPts val="0"/>
              </a:spcBef>
              <a:spcAft>
                <a:spcPts val="0"/>
              </a:spcAft>
              <a:buClr>
                <a:srgbClr val="0B1B33"/>
              </a:buClr>
              <a:buSzPts val="1300"/>
              <a:buFont typeface="Cambria"/>
              <a:buNone/>
            </a:pPr>
            <a:r>
              <a:rPr b="1" lang="en-US" sz="1300">
                <a:solidFill>
                  <a:srgbClr val="0B1B33"/>
                </a:solidFill>
                <a:latin typeface="Cambria"/>
                <a:ea typeface="Cambria"/>
                <a:cs typeface="Cambria"/>
                <a:sym typeface="Cambria"/>
              </a:rPr>
              <a:t>1</a:t>
            </a:r>
            <a:endParaRPr/>
          </a:p>
        </p:txBody>
      </p:sp>
      <p:sp>
        <p:nvSpPr>
          <p:cNvPr id="132" name="Google Shape;132;p9"/>
          <p:cNvSpPr txBox="1"/>
          <p:nvPr/>
        </p:nvSpPr>
        <p:spPr>
          <a:xfrm>
            <a:off x="1289304" y="1517904"/>
            <a:ext cx="2484425" cy="384048"/>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52678A"/>
              </a:buClr>
              <a:buSzPts val="1000"/>
              <a:buFont typeface="Calibri"/>
              <a:buNone/>
            </a:pPr>
            <a:r>
              <a:rPr lang="en-US" sz="1000">
                <a:solidFill>
                  <a:srgbClr val="52678A"/>
                </a:solidFill>
                <a:latin typeface="Calibri"/>
                <a:ea typeface="Calibri"/>
                <a:cs typeface="Calibri"/>
                <a:sym typeface="Calibri"/>
              </a:rPr>
              <a:t>Taquidir v. hospitality business</a:t>
            </a:r>
            <a:endParaRPr/>
          </a:p>
        </p:txBody>
      </p:sp>
      <p:sp>
        <p:nvSpPr>
          <p:cNvPr id="133" name="Google Shape;133;p9"/>
          <p:cNvSpPr txBox="1"/>
          <p:nvPr/>
        </p:nvSpPr>
        <p:spPr>
          <a:xfrm>
            <a:off x="777240" y="2029968"/>
            <a:ext cx="2996489" cy="566928"/>
          </a:xfrm>
          <a:prstGeom prst="rect">
            <a:avLst/>
          </a:prstGeom>
          <a:noFill/>
          <a:ln>
            <a:noFill/>
          </a:ln>
        </p:spPr>
        <p:txBody>
          <a:bodyPr anchorCtr="0" anchor="t" bIns="0" lIns="0" spcFirstLastPara="1" rIns="0" wrap="square" tIns="0">
            <a:noAutofit/>
          </a:bodyPr>
          <a:lstStyle/>
          <a:p>
            <a:pPr indent="0" lvl="0" marL="0" marR="0" rtl="0" algn="l">
              <a:lnSpc>
                <a:spcPct val="116666"/>
              </a:lnSpc>
              <a:spcBef>
                <a:spcPts val="0"/>
              </a:spcBef>
              <a:spcAft>
                <a:spcPts val="0"/>
              </a:spcAft>
              <a:buClr>
                <a:srgbClr val="0B1B33"/>
              </a:buClr>
              <a:buSzPts val="1500"/>
              <a:buFont typeface="Cambria"/>
              <a:buNone/>
            </a:pPr>
            <a:r>
              <a:rPr b="1" lang="en-US" sz="1500">
                <a:solidFill>
                  <a:srgbClr val="0B1B33"/>
                </a:solidFill>
                <a:latin typeface="Cambria"/>
                <a:ea typeface="Cambria"/>
                <a:cs typeface="Cambria"/>
                <a:sym typeface="Cambria"/>
              </a:rPr>
              <a:t>Garfield AI</a:t>
            </a:r>
            <a:endParaRPr/>
          </a:p>
        </p:txBody>
      </p:sp>
      <p:sp>
        <p:nvSpPr>
          <p:cNvPr id="134" name="Google Shape;134;p9"/>
          <p:cNvSpPr txBox="1"/>
          <p:nvPr/>
        </p:nvSpPr>
        <p:spPr>
          <a:xfrm>
            <a:off x="777240" y="2332483"/>
            <a:ext cx="2996489" cy="42062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D7A93F"/>
              </a:buClr>
              <a:buSzPts val="1000"/>
              <a:buFont typeface="Calibri"/>
              <a:buNone/>
            </a:pPr>
            <a:r>
              <a:rPr i="1" lang="en-US" sz="1000">
                <a:solidFill>
                  <a:srgbClr val="D7A93F"/>
                </a:solidFill>
                <a:latin typeface="Calibri"/>
                <a:ea typeface="Calibri"/>
                <a:cs typeface="Calibri"/>
                <a:sym typeface="Calibri"/>
              </a:rPr>
              <a:t>Believed to be the world's first trial win by a regulated AI law firm</a:t>
            </a:r>
            <a:endParaRPr/>
          </a:p>
        </p:txBody>
      </p:sp>
      <p:sp>
        <p:nvSpPr>
          <p:cNvPr id="135" name="Google Shape;135;p9"/>
          <p:cNvSpPr txBox="1"/>
          <p:nvPr/>
        </p:nvSpPr>
        <p:spPr>
          <a:xfrm>
            <a:off x="777239" y="2769107"/>
            <a:ext cx="2996489" cy="457200"/>
          </a:xfrm>
          <a:prstGeom prst="rect">
            <a:avLst/>
          </a:prstGeom>
          <a:noFill/>
          <a:ln>
            <a:noFill/>
          </a:ln>
        </p:spPr>
        <p:txBody>
          <a:bodyPr anchorCtr="0" anchor="t" bIns="0" lIns="0" spcFirstLastPara="1" rIns="0" wrap="square" tIns="0">
            <a:noAutofit/>
          </a:bodyPr>
          <a:lstStyle/>
          <a:p>
            <a:pPr indent="0" lvl="0" marL="0" marR="0" rtl="0" algn="l">
              <a:lnSpc>
                <a:spcPct val="119047"/>
              </a:lnSpc>
              <a:spcBef>
                <a:spcPts val="0"/>
              </a:spcBef>
              <a:spcAft>
                <a:spcPts val="0"/>
              </a:spcAft>
              <a:buClr>
                <a:srgbClr val="52678A"/>
              </a:buClr>
              <a:buSzPts val="1050"/>
              <a:buFont typeface="Calibri"/>
              <a:buNone/>
            </a:pPr>
            <a:r>
              <a:rPr b="1" lang="en-US" sz="1050">
                <a:solidFill>
                  <a:srgbClr val="52678A"/>
                </a:solidFill>
                <a:latin typeface="Calibri"/>
                <a:ea typeface="Calibri"/>
                <a:cs typeface="Calibri"/>
                <a:sym typeface="Calibri"/>
              </a:rPr>
              <a:t>United Kingdom · Wandsworth County Court · June 2026</a:t>
            </a:r>
            <a:endParaRPr/>
          </a:p>
        </p:txBody>
      </p:sp>
      <p:cxnSp>
        <p:nvCxnSpPr>
          <p:cNvPr id="136" name="Google Shape;136;p9"/>
          <p:cNvCxnSpPr/>
          <p:nvPr/>
        </p:nvCxnSpPr>
        <p:spPr>
          <a:xfrm>
            <a:off x="777238" y="3226307"/>
            <a:ext cx="2996489" cy="0"/>
          </a:xfrm>
          <a:prstGeom prst="straightConnector1">
            <a:avLst/>
          </a:prstGeom>
          <a:noFill/>
          <a:ln cap="flat" cmpd="sng" w="12700">
            <a:solidFill>
              <a:srgbClr val="D3E0F2"/>
            </a:solidFill>
            <a:prstDash val="solid"/>
            <a:round/>
            <a:headEnd len="sm" w="sm" type="none"/>
            <a:tailEnd len="sm" w="sm" type="none"/>
          </a:ln>
        </p:spPr>
      </p:cxnSp>
      <p:sp>
        <p:nvSpPr>
          <p:cNvPr id="137" name="Google Shape;137;p9"/>
          <p:cNvSpPr txBox="1"/>
          <p:nvPr/>
        </p:nvSpPr>
        <p:spPr>
          <a:xfrm>
            <a:off x="777237" y="3328416"/>
            <a:ext cx="2996489" cy="1371600"/>
          </a:xfrm>
          <a:prstGeom prst="rect">
            <a:avLst/>
          </a:prstGeom>
          <a:noFill/>
          <a:ln>
            <a:noFill/>
          </a:ln>
        </p:spPr>
        <p:txBody>
          <a:bodyPr anchorCtr="0" anchor="t" bIns="0" lIns="0" spcFirstLastPara="1" rIns="0" wrap="square" tIns="0">
            <a:noAutofit/>
          </a:bodyPr>
          <a:lstStyle/>
          <a:p>
            <a:pPr indent="0" lvl="0" marL="0" marR="0" rtl="0" algn="ctr">
              <a:lnSpc>
                <a:spcPct val="121739"/>
              </a:lnSpc>
              <a:spcBef>
                <a:spcPts val="0"/>
              </a:spcBef>
              <a:spcAft>
                <a:spcPts val="0"/>
              </a:spcAft>
              <a:buClr>
                <a:srgbClr val="1B3050"/>
              </a:buClr>
              <a:buSzPts val="1150"/>
              <a:buFont typeface="Calibri"/>
              <a:buNone/>
            </a:pPr>
            <a:r>
              <a:rPr lang="en-US" sz="1150">
                <a:solidFill>
                  <a:srgbClr val="1B3050"/>
                </a:solidFill>
                <a:latin typeface="Calibri"/>
                <a:ea typeface="Calibri"/>
                <a:cs typeface="Calibri"/>
                <a:sym typeface="Calibri"/>
              </a:rPr>
              <a:t>A regulated AI firm carried out every step of the pre-trial work with no human lawyer involved — pre-action letters, issue of proceedings, document production, four witness statements and the trial bundles. A junior barrister was instructed only shortly before trial. The claimant recovered £7,000 in unpaid fees and defeated a counterclaim after a three-hour trial with cross-examination. She paid about £400 in AI fees; the defendant instructed both a solicitor and a barrister.</a:t>
            </a:r>
            <a:endParaRPr/>
          </a:p>
        </p:txBody>
      </p:sp>
      <p:sp>
        <p:nvSpPr>
          <p:cNvPr id="138" name="Google Shape;138;p9"/>
          <p:cNvSpPr txBox="1"/>
          <p:nvPr/>
        </p:nvSpPr>
        <p:spPr>
          <a:xfrm>
            <a:off x="777236" y="5486401"/>
            <a:ext cx="2996489" cy="50292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1466D6"/>
              </a:buClr>
              <a:buSzPts val="1050"/>
              <a:buFont typeface="Calibri"/>
              <a:buNone/>
            </a:pPr>
            <a:r>
              <a:rPr b="0" lang="en-US" sz="1050" u="sng">
                <a:solidFill>
                  <a:srgbClr val="1466D6"/>
                </a:solidFill>
                <a:latin typeface="Calibri"/>
                <a:ea typeface="Calibri"/>
                <a:cs typeface="Calibri"/>
                <a:sym typeface="Calibri"/>
                <a:hlinkClick r:id="rId3">
                  <a:extLst>
                    <a:ext uri="{A12FA001-AC4F-418D-AE19-62706E023703}">
                      <ahyp:hlinkClr val="tx"/>
                    </a:ext>
                  </a:extLst>
                </a:hlinkClick>
              </a:rPr>
              <a:t>https://www.garfield.law/press/garfield-ai-winsfirst-court-trial-with-regulated-ai-lawyer</a:t>
            </a:r>
            <a:endParaRPr/>
          </a:p>
        </p:txBody>
      </p:sp>
      <p:sp>
        <p:nvSpPr>
          <p:cNvPr id="139" name="Google Shape;139;p9"/>
          <p:cNvSpPr/>
          <p:nvPr/>
        </p:nvSpPr>
        <p:spPr>
          <a:xfrm>
            <a:off x="4322369" y="1280160"/>
            <a:ext cx="3545129" cy="4709160"/>
          </a:xfrm>
          <a:prstGeom prst="roundRect">
            <a:avLst>
              <a:gd fmla="val 3500" name="adj"/>
            </a:avLst>
          </a:prstGeom>
          <a:solidFill>
            <a:srgbClr val="FFFFFF"/>
          </a:solidFill>
          <a:ln cap="flat" cmpd="sng" w="12700">
            <a:solidFill>
              <a:srgbClr val="D3E0F2"/>
            </a:solidFill>
            <a:prstDash val="solid"/>
            <a:round/>
            <a:headEnd len="sm" w="sm" type="none"/>
            <a:tailEnd len="sm" w="sm" type="none"/>
          </a:ln>
          <a:effectLst>
            <a:outerShdw blurRad="152400" rotWithShape="0" dir="5400000" dist="38100">
              <a:srgbClr val="0B1B33">
                <a:alpha val="12157"/>
              </a:srgbClr>
            </a:outerShdw>
          </a:effectLst>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40" name="Google Shape;140;p9"/>
          <p:cNvSpPr/>
          <p:nvPr/>
        </p:nvSpPr>
        <p:spPr>
          <a:xfrm>
            <a:off x="4596689" y="1517904"/>
            <a:ext cx="384048" cy="384048"/>
          </a:xfrm>
          <a:prstGeom prst="ellipse">
            <a:avLst/>
          </a:prstGeom>
          <a:solidFill>
            <a:srgbClr val="D7A93F"/>
          </a:solidFill>
          <a:ln>
            <a:noFill/>
          </a:ln>
        </p:spPr>
        <p:txBody>
          <a:bodyPr anchorCtr="0" anchor="ctr" bIns="0" lIns="0" spcFirstLastPara="1" rIns="0" wrap="square" tIns="0">
            <a:noAutofit/>
          </a:bodyPr>
          <a:lstStyle/>
          <a:p>
            <a:pPr indent="0" lvl="0" marL="0" marR="0" rtl="0" algn="ctr">
              <a:spcBef>
                <a:spcPts val="0"/>
              </a:spcBef>
              <a:spcAft>
                <a:spcPts val="0"/>
              </a:spcAft>
              <a:buClr>
                <a:srgbClr val="0B1B33"/>
              </a:buClr>
              <a:buSzPts val="1300"/>
              <a:buFont typeface="Cambria"/>
              <a:buNone/>
            </a:pPr>
            <a:r>
              <a:rPr b="1" lang="en-US" sz="1300">
                <a:solidFill>
                  <a:srgbClr val="0B1B33"/>
                </a:solidFill>
                <a:latin typeface="Cambria"/>
                <a:ea typeface="Cambria"/>
                <a:cs typeface="Cambria"/>
                <a:sym typeface="Cambria"/>
              </a:rPr>
              <a:t>2</a:t>
            </a:r>
            <a:endParaRPr/>
          </a:p>
        </p:txBody>
      </p:sp>
      <p:sp>
        <p:nvSpPr>
          <p:cNvPr id="141" name="Google Shape;141;p9"/>
          <p:cNvSpPr txBox="1"/>
          <p:nvPr/>
        </p:nvSpPr>
        <p:spPr>
          <a:xfrm>
            <a:off x="5108753" y="1517904"/>
            <a:ext cx="2484425" cy="384048"/>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52678A"/>
              </a:buClr>
              <a:buSzPts val="1000"/>
              <a:buFont typeface="Calibri"/>
              <a:buNone/>
            </a:pPr>
            <a:r>
              <a:rPr lang="en-US" sz="1000">
                <a:solidFill>
                  <a:srgbClr val="52678A"/>
                </a:solidFill>
                <a:latin typeface="Calibri"/>
                <a:ea typeface="Calibri"/>
                <a:cs typeface="Calibri"/>
                <a:sym typeface="Calibri"/>
              </a:rPr>
              <a:t>[2016] EWHC 1464 (Ch)</a:t>
            </a:r>
            <a:endParaRPr/>
          </a:p>
        </p:txBody>
      </p:sp>
      <p:sp>
        <p:nvSpPr>
          <p:cNvPr id="142" name="Google Shape;142;p9"/>
          <p:cNvSpPr txBox="1"/>
          <p:nvPr/>
        </p:nvSpPr>
        <p:spPr>
          <a:xfrm>
            <a:off x="4596689" y="2029968"/>
            <a:ext cx="2996489" cy="566928"/>
          </a:xfrm>
          <a:prstGeom prst="rect">
            <a:avLst/>
          </a:prstGeom>
          <a:noFill/>
          <a:ln>
            <a:noFill/>
          </a:ln>
        </p:spPr>
        <p:txBody>
          <a:bodyPr anchorCtr="0" anchor="t" bIns="0" lIns="0" spcFirstLastPara="1" rIns="0" wrap="square" tIns="0">
            <a:noAutofit/>
          </a:bodyPr>
          <a:lstStyle/>
          <a:p>
            <a:pPr indent="0" lvl="0" marL="0" marR="0" rtl="0" algn="l">
              <a:lnSpc>
                <a:spcPct val="116666"/>
              </a:lnSpc>
              <a:spcBef>
                <a:spcPts val="0"/>
              </a:spcBef>
              <a:spcAft>
                <a:spcPts val="0"/>
              </a:spcAft>
              <a:buClr>
                <a:srgbClr val="0B1B33"/>
              </a:buClr>
              <a:buSzPts val="1500"/>
              <a:buFont typeface="Cambria"/>
              <a:buNone/>
            </a:pPr>
            <a:r>
              <a:rPr b="1" lang="en-US" sz="1500">
                <a:solidFill>
                  <a:srgbClr val="0B1B33"/>
                </a:solidFill>
                <a:latin typeface="Cambria"/>
                <a:ea typeface="Cambria"/>
                <a:cs typeface="Cambria"/>
                <a:sym typeface="Cambria"/>
              </a:rPr>
              <a:t>Brown v. BCA Trading Ltd</a:t>
            </a:r>
            <a:endParaRPr/>
          </a:p>
        </p:txBody>
      </p:sp>
      <p:sp>
        <p:nvSpPr>
          <p:cNvPr id="143" name="Google Shape;143;p9"/>
          <p:cNvSpPr txBox="1"/>
          <p:nvPr/>
        </p:nvSpPr>
        <p:spPr>
          <a:xfrm>
            <a:off x="4596231" y="2340864"/>
            <a:ext cx="2996489" cy="42062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D7A93F"/>
              </a:buClr>
              <a:buSzPts val="1000"/>
              <a:buFont typeface="Calibri"/>
              <a:buNone/>
            </a:pPr>
            <a:r>
              <a:rPr i="1" lang="en-US" sz="1000">
                <a:solidFill>
                  <a:srgbClr val="D7A93F"/>
                </a:solidFill>
                <a:latin typeface="Calibri"/>
                <a:ea typeface="Calibri"/>
                <a:cs typeface="Calibri"/>
                <a:sym typeface="Calibri"/>
              </a:rPr>
              <a:t>The strongest “lawyers won using AI” case on this list</a:t>
            </a:r>
            <a:endParaRPr/>
          </a:p>
        </p:txBody>
      </p:sp>
      <p:sp>
        <p:nvSpPr>
          <p:cNvPr id="144" name="Google Shape;144;p9"/>
          <p:cNvSpPr txBox="1"/>
          <p:nvPr/>
        </p:nvSpPr>
        <p:spPr>
          <a:xfrm>
            <a:off x="4596689" y="2578608"/>
            <a:ext cx="2996489" cy="457200"/>
          </a:xfrm>
          <a:prstGeom prst="rect">
            <a:avLst/>
          </a:prstGeom>
          <a:noFill/>
          <a:ln>
            <a:noFill/>
          </a:ln>
        </p:spPr>
        <p:txBody>
          <a:bodyPr anchorCtr="0" anchor="t" bIns="0" lIns="0" spcFirstLastPara="1" rIns="0" wrap="square" tIns="0">
            <a:noAutofit/>
          </a:bodyPr>
          <a:lstStyle/>
          <a:p>
            <a:pPr indent="0" lvl="0" marL="0" marR="0" rtl="0" algn="l">
              <a:lnSpc>
                <a:spcPct val="119047"/>
              </a:lnSpc>
              <a:spcBef>
                <a:spcPts val="0"/>
              </a:spcBef>
              <a:spcAft>
                <a:spcPts val="0"/>
              </a:spcAft>
              <a:buClr>
                <a:srgbClr val="52678A"/>
              </a:buClr>
              <a:buSzPts val="1050"/>
              <a:buFont typeface="Calibri"/>
              <a:buNone/>
            </a:pPr>
            <a:r>
              <a:rPr b="1" lang="en-US" sz="1050">
                <a:solidFill>
                  <a:srgbClr val="52678A"/>
                </a:solidFill>
                <a:latin typeface="Calibri"/>
                <a:ea typeface="Calibri"/>
                <a:cs typeface="Calibri"/>
                <a:sym typeface="Calibri"/>
              </a:rPr>
              <a:t>United Kingdom · High Court, Chancery Division (Companies Court)</a:t>
            </a:r>
            <a:endParaRPr/>
          </a:p>
        </p:txBody>
      </p:sp>
      <p:cxnSp>
        <p:nvCxnSpPr>
          <p:cNvPr id="145" name="Google Shape;145;p9"/>
          <p:cNvCxnSpPr/>
          <p:nvPr/>
        </p:nvCxnSpPr>
        <p:spPr>
          <a:xfrm>
            <a:off x="4596230" y="3121533"/>
            <a:ext cx="2996489" cy="0"/>
          </a:xfrm>
          <a:prstGeom prst="straightConnector1">
            <a:avLst/>
          </a:prstGeom>
          <a:noFill/>
          <a:ln cap="flat" cmpd="sng" w="12700">
            <a:solidFill>
              <a:srgbClr val="D3E0F2"/>
            </a:solidFill>
            <a:prstDash val="solid"/>
            <a:round/>
            <a:headEnd len="sm" w="sm" type="none"/>
            <a:tailEnd len="sm" w="sm" type="none"/>
          </a:ln>
        </p:spPr>
      </p:cxnSp>
      <p:sp>
        <p:nvSpPr>
          <p:cNvPr id="146" name="Google Shape;146;p9"/>
          <p:cNvSpPr txBox="1"/>
          <p:nvPr/>
        </p:nvSpPr>
        <p:spPr>
          <a:xfrm>
            <a:off x="4582819" y="3207259"/>
            <a:ext cx="2996489" cy="932688"/>
          </a:xfrm>
          <a:prstGeom prst="rect">
            <a:avLst/>
          </a:prstGeom>
          <a:noFill/>
          <a:ln>
            <a:noFill/>
          </a:ln>
        </p:spPr>
        <p:txBody>
          <a:bodyPr anchorCtr="0" anchor="t" bIns="0" lIns="0" spcFirstLastPara="1" rIns="0" wrap="square" tIns="0">
            <a:noAutofit/>
          </a:bodyPr>
          <a:lstStyle/>
          <a:p>
            <a:pPr indent="0" lvl="0" marL="0" marR="0" rtl="0" algn="ctr">
              <a:lnSpc>
                <a:spcPct val="121739"/>
              </a:lnSpc>
              <a:spcBef>
                <a:spcPts val="0"/>
              </a:spcBef>
              <a:spcAft>
                <a:spcPts val="0"/>
              </a:spcAft>
              <a:buClr>
                <a:srgbClr val="1B3050"/>
              </a:buClr>
              <a:buSzPts val="1150"/>
              <a:buFont typeface="Calibri"/>
              <a:buNone/>
            </a:pPr>
            <a:r>
              <a:rPr lang="en-US" sz="1150">
                <a:solidFill>
                  <a:srgbClr val="1B3050"/>
                </a:solidFill>
                <a:latin typeface="Calibri"/>
                <a:ea typeface="Calibri"/>
                <a:cs typeface="Calibri"/>
                <a:sym typeface="Calibri"/>
              </a:rPr>
              <a:t>Counsel for BCA won the first ever contested application to use predictive coding, over the petitioner's strong objection, on evidence that it would cost about £132,000 against at least £250,000 for keyword searching. Having secured the AI-driven disclosure method, BCA then defeated the underlying £20 million unfair prejudice petition at trial, which the court dismissed as “at best naïve, at least simplistic and at worst misleading”.</a:t>
            </a:r>
            <a:endParaRPr/>
          </a:p>
        </p:txBody>
      </p:sp>
      <p:sp>
        <p:nvSpPr>
          <p:cNvPr id="147" name="Google Shape;147;p9"/>
          <p:cNvSpPr txBox="1"/>
          <p:nvPr/>
        </p:nvSpPr>
        <p:spPr>
          <a:xfrm>
            <a:off x="4613377" y="5454396"/>
            <a:ext cx="2996489" cy="50292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1466D6"/>
              </a:buClr>
              <a:buSzPts val="1050"/>
              <a:buFont typeface="Calibri"/>
              <a:buNone/>
            </a:pPr>
            <a:r>
              <a:rPr b="0" lang="en-US" sz="1050" u="sng">
                <a:solidFill>
                  <a:srgbClr val="1466D6"/>
                </a:solidFill>
                <a:latin typeface="Calibri"/>
                <a:ea typeface="Calibri"/>
                <a:cs typeface="Calibri"/>
                <a:sym typeface="Calibri"/>
                <a:hlinkClick r:id="rId4">
                  <a:extLst>
                    <a:ext uri="{A12FA001-AC4F-418D-AE19-62706E023703}">
                      <ahyp:hlinkClr val="tx"/>
                    </a:ext>
                  </a:extLst>
                </a:hlinkClick>
              </a:rPr>
              <a:t>https://www.casemine.com/judgement/uk/5a8ff71260d03e7f57ea71a8</a:t>
            </a:r>
            <a:endParaRPr/>
          </a:p>
        </p:txBody>
      </p:sp>
      <p:sp>
        <p:nvSpPr>
          <p:cNvPr id="148" name="Google Shape;148;p9"/>
          <p:cNvSpPr/>
          <p:nvPr/>
        </p:nvSpPr>
        <p:spPr>
          <a:xfrm>
            <a:off x="8141818" y="1323975"/>
            <a:ext cx="3545129" cy="4709160"/>
          </a:xfrm>
          <a:prstGeom prst="roundRect">
            <a:avLst>
              <a:gd fmla="val 3500" name="adj"/>
            </a:avLst>
          </a:prstGeom>
          <a:solidFill>
            <a:srgbClr val="FFFFFF"/>
          </a:solidFill>
          <a:ln cap="flat" cmpd="sng" w="12700">
            <a:solidFill>
              <a:srgbClr val="D3E0F2"/>
            </a:solidFill>
            <a:prstDash val="solid"/>
            <a:round/>
            <a:headEnd len="sm" w="sm" type="none"/>
            <a:tailEnd len="sm" w="sm" type="none"/>
          </a:ln>
          <a:effectLst>
            <a:outerShdw blurRad="152400" rotWithShape="0" dir="5400000" dist="38100">
              <a:srgbClr val="0B1B33">
                <a:alpha val="12157"/>
              </a:srgbClr>
            </a:outerShdw>
          </a:effectLst>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49" name="Google Shape;149;p9"/>
          <p:cNvSpPr/>
          <p:nvPr/>
        </p:nvSpPr>
        <p:spPr>
          <a:xfrm>
            <a:off x="8416138" y="1517904"/>
            <a:ext cx="384048" cy="384048"/>
          </a:xfrm>
          <a:prstGeom prst="ellipse">
            <a:avLst/>
          </a:prstGeom>
          <a:solidFill>
            <a:srgbClr val="D7A93F"/>
          </a:solidFill>
          <a:ln>
            <a:noFill/>
          </a:ln>
        </p:spPr>
        <p:txBody>
          <a:bodyPr anchorCtr="0" anchor="ctr" bIns="0" lIns="0" spcFirstLastPara="1" rIns="0" wrap="square" tIns="0">
            <a:noAutofit/>
          </a:bodyPr>
          <a:lstStyle/>
          <a:p>
            <a:pPr indent="0" lvl="0" marL="0" marR="0" rtl="0" algn="ctr">
              <a:spcBef>
                <a:spcPts val="0"/>
              </a:spcBef>
              <a:spcAft>
                <a:spcPts val="0"/>
              </a:spcAft>
              <a:buClr>
                <a:srgbClr val="0B1B33"/>
              </a:buClr>
              <a:buSzPts val="1300"/>
              <a:buFont typeface="Cambria"/>
              <a:buNone/>
            </a:pPr>
            <a:r>
              <a:rPr b="1" lang="en-US" sz="1300">
                <a:solidFill>
                  <a:srgbClr val="0B1B33"/>
                </a:solidFill>
                <a:latin typeface="Cambria"/>
                <a:ea typeface="Cambria"/>
                <a:cs typeface="Cambria"/>
                <a:sym typeface="Cambria"/>
              </a:rPr>
              <a:t>3</a:t>
            </a:r>
            <a:endParaRPr/>
          </a:p>
        </p:txBody>
      </p:sp>
      <p:sp>
        <p:nvSpPr>
          <p:cNvPr id="150" name="Google Shape;150;p9"/>
          <p:cNvSpPr txBox="1"/>
          <p:nvPr/>
        </p:nvSpPr>
        <p:spPr>
          <a:xfrm>
            <a:off x="8928202" y="1517904"/>
            <a:ext cx="2484425" cy="384048"/>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52678A"/>
              </a:buClr>
              <a:buSzPts val="1000"/>
              <a:buFont typeface="Calibri"/>
              <a:buNone/>
            </a:pPr>
            <a:r>
              <a:rPr lang="en-US" sz="1000">
                <a:solidFill>
                  <a:srgbClr val="52678A"/>
                </a:solidFill>
                <a:latin typeface="Calibri"/>
                <a:ea typeface="Calibri"/>
                <a:cs typeface="Calibri"/>
                <a:sym typeface="Calibri"/>
              </a:rPr>
              <a:t>Self-represented litigant who had already lost at trial</a:t>
            </a:r>
            <a:endParaRPr/>
          </a:p>
        </p:txBody>
      </p:sp>
      <p:sp>
        <p:nvSpPr>
          <p:cNvPr id="151" name="Google Shape;151;p9"/>
          <p:cNvSpPr txBox="1"/>
          <p:nvPr/>
        </p:nvSpPr>
        <p:spPr>
          <a:xfrm>
            <a:off x="8416138" y="2029968"/>
            <a:ext cx="2996489" cy="566928"/>
          </a:xfrm>
          <a:prstGeom prst="rect">
            <a:avLst/>
          </a:prstGeom>
          <a:noFill/>
          <a:ln>
            <a:noFill/>
          </a:ln>
        </p:spPr>
        <p:txBody>
          <a:bodyPr anchorCtr="0" anchor="t" bIns="0" lIns="0" spcFirstLastPara="1" rIns="0" wrap="square" tIns="0">
            <a:noAutofit/>
          </a:bodyPr>
          <a:lstStyle/>
          <a:p>
            <a:pPr indent="0" lvl="0" marL="0" marR="0" rtl="0" algn="l">
              <a:lnSpc>
                <a:spcPct val="116666"/>
              </a:lnSpc>
              <a:spcBef>
                <a:spcPts val="0"/>
              </a:spcBef>
              <a:spcAft>
                <a:spcPts val="0"/>
              </a:spcAft>
              <a:buClr>
                <a:srgbClr val="0B1B33"/>
              </a:buClr>
              <a:buSzPts val="1500"/>
              <a:buFont typeface="Cambria"/>
              <a:buNone/>
            </a:pPr>
            <a:r>
              <a:rPr b="1" lang="en-US" sz="1500">
                <a:solidFill>
                  <a:srgbClr val="0B1B33"/>
                </a:solidFill>
                <a:latin typeface="Cambria"/>
                <a:ea typeface="Cambria"/>
                <a:cs typeface="Cambria"/>
                <a:sym typeface="Cambria"/>
              </a:rPr>
              <a:t>Lynn White — eviction appeal</a:t>
            </a:r>
            <a:endParaRPr/>
          </a:p>
        </p:txBody>
      </p:sp>
      <p:sp>
        <p:nvSpPr>
          <p:cNvPr id="152" name="Google Shape;152;p9"/>
          <p:cNvSpPr txBox="1"/>
          <p:nvPr/>
        </p:nvSpPr>
        <p:spPr>
          <a:xfrm>
            <a:off x="8416137" y="2351533"/>
            <a:ext cx="2996489" cy="42062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D7A93F"/>
              </a:buClr>
              <a:buSzPts val="1000"/>
              <a:buFont typeface="Calibri"/>
              <a:buNone/>
            </a:pPr>
            <a:r>
              <a:rPr i="1" lang="en-US" sz="1000">
                <a:solidFill>
                  <a:srgbClr val="D7A93F"/>
                </a:solidFill>
                <a:latin typeface="Calibri"/>
                <a:ea typeface="Calibri"/>
                <a:cs typeface="Calibri"/>
                <a:sym typeface="Calibri"/>
              </a:rPr>
              <a:t>Overturned on appeal with consumer AI tools, against represented opponents</a:t>
            </a:r>
            <a:endParaRPr/>
          </a:p>
        </p:txBody>
      </p:sp>
      <p:sp>
        <p:nvSpPr>
          <p:cNvPr id="153" name="Google Shape;153;p9"/>
          <p:cNvSpPr txBox="1"/>
          <p:nvPr/>
        </p:nvSpPr>
        <p:spPr>
          <a:xfrm>
            <a:off x="8416138" y="2807208"/>
            <a:ext cx="2996489" cy="457200"/>
          </a:xfrm>
          <a:prstGeom prst="rect">
            <a:avLst/>
          </a:prstGeom>
          <a:noFill/>
          <a:ln>
            <a:noFill/>
          </a:ln>
        </p:spPr>
        <p:txBody>
          <a:bodyPr anchorCtr="0" anchor="t" bIns="0" lIns="0" spcFirstLastPara="1" rIns="0" wrap="square" tIns="0">
            <a:noAutofit/>
          </a:bodyPr>
          <a:lstStyle/>
          <a:p>
            <a:pPr indent="0" lvl="0" marL="0" marR="0" rtl="0" algn="l">
              <a:lnSpc>
                <a:spcPct val="119047"/>
              </a:lnSpc>
              <a:spcBef>
                <a:spcPts val="0"/>
              </a:spcBef>
              <a:spcAft>
                <a:spcPts val="0"/>
              </a:spcAft>
              <a:buClr>
                <a:srgbClr val="52678A"/>
              </a:buClr>
              <a:buSzPts val="1050"/>
              <a:buFont typeface="Calibri"/>
              <a:buNone/>
            </a:pPr>
            <a:r>
              <a:rPr b="1" lang="en-US" sz="1050">
                <a:solidFill>
                  <a:srgbClr val="52678A"/>
                </a:solidFill>
                <a:latin typeface="Calibri"/>
                <a:ea typeface="Calibri"/>
                <a:cs typeface="Calibri"/>
                <a:sym typeface="Calibri"/>
              </a:rPr>
              <a:t>United States · Long Beach, California · 2025</a:t>
            </a:r>
            <a:endParaRPr/>
          </a:p>
        </p:txBody>
      </p:sp>
      <p:cxnSp>
        <p:nvCxnSpPr>
          <p:cNvPr id="154" name="Google Shape;154;p9"/>
          <p:cNvCxnSpPr/>
          <p:nvPr/>
        </p:nvCxnSpPr>
        <p:spPr>
          <a:xfrm>
            <a:off x="8416136" y="3112769"/>
            <a:ext cx="2996489" cy="0"/>
          </a:xfrm>
          <a:prstGeom prst="straightConnector1">
            <a:avLst/>
          </a:prstGeom>
          <a:noFill/>
          <a:ln cap="flat" cmpd="sng" w="12700">
            <a:solidFill>
              <a:srgbClr val="D3E0F2"/>
            </a:solidFill>
            <a:prstDash val="solid"/>
            <a:round/>
            <a:headEnd len="sm" w="sm" type="none"/>
            <a:tailEnd len="sm" w="sm" type="none"/>
          </a:ln>
        </p:spPr>
      </p:cxnSp>
      <p:sp>
        <p:nvSpPr>
          <p:cNvPr id="155" name="Google Shape;155;p9"/>
          <p:cNvSpPr txBox="1"/>
          <p:nvPr/>
        </p:nvSpPr>
        <p:spPr>
          <a:xfrm>
            <a:off x="8416135" y="3203829"/>
            <a:ext cx="2996489" cy="1371600"/>
          </a:xfrm>
          <a:prstGeom prst="rect">
            <a:avLst/>
          </a:prstGeom>
          <a:noFill/>
          <a:ln>
            <a:noFill/>
          </a:ln>
        </p:spPr>
        <p:txBody>
          <a:bodyPr anchorCtr="0" anchor="t" bIns="0" lIns="0" spcFirstLastPara="1" rIns="0" wrap="square" tIns="0">
            <a:noAutofit/>
          </a:bodyPr>
          <a:lstStyle/>
          <a:p>
            <a:pPr indent="0" lvl="0" marL="0" marR="0" rtl="0" algn="l">
              <a:lnSpc>
                <a:spcPct val="121739"/>
              </a:lnSpc>
              <a:spcBef>
                <a:spcPts val="0"/>
              </a:spcBef>
              <a:spcAft>
                <a:spcPts val="0"/>
              </a:spcAft>
              <a:buClr>
                <a:srgbClr val="1B3050"/>
              </a:buClr>
              <a:buSzPts val="1150"/>
              <a:buFont typeface="Calibri"/>
              <a:buNone/>
            </a:pPr>
            <a:r>
              <a:rPr lang="en-US" sz="1150">
                <a:solidFill>
                  <a:srgbClr val="1B3050"/>
                </a:solidFill>
                <a:latin typeface="Calibri"/>
                <a:ea typeface="Calibri"/>
                <a:cs typeface="Calibri"/>
                <a:sym typeface="Calibri"/>
              </a:rPr>
              <a:t>Using ChatGPT and Perplexity, the litigant identified procedural errors in the trial judge's decisions, charted her options, researched the applicable Covid-era rent deferral regulations and drafted her responses to the court. She overturned the eviction and avoided roughly US$55,000 in penalties and more than US$18,000 in overdue rent. Her assessment: “I never, ever, ever, ever could have won this appeal without AI.”</a:t>
            </a:r>
            <a:endParaRPr/>
          </a:p>
        </p:txBody>
      </p:sp>
      <p:sp>
        <p:nvSpPr>
          <p:cNvPr id="156" name="Google Shape;156;p9"/>
          <p:cNvSpPr txBox="1"/>
          <p:nvPr/>
        </p:nvSpPr>
        <p:spPr>
          <a:xfrm>
            <a:off x="8416138" y="5315332"/>
            <a:ext cx="2996489" cy="50292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1466D6"/>
              </a:buClr>
              <a:buSzPts val="1050"/>
              <a:buFont typeface="Calibri"/>
              <a:buNone/>
            </a:pPr>
            <a:r>
              <a:rPr b="0" lang="en-US" sz="1050" u="sng">
                <a:solidFill>
                  <a:srgbClr val="1466D6"/>
                </a:solidFill>
                <a:latin typeface="Calibri"/>
                <a:ea typeface="Calibri"/>
                <a:cs typeface="Calibri"/>
                <a:sym typeface="Calibri"/>
                <a:hlinkClick r:id="rId5">
                  <a:extLst>
                    <a:ext uri="{A12FA001-AC4F-418D-AE19-62706E023703}">
                      <ahyp:hlinkClr val="tx"/>
                    </a:ext>
                  </a:extLst>
                </a:hlinkClick>
              </a:rPr>
              <a:t>https://www.nbcnews.com/tech/innovation/ai-chatgpt-court-law-legal-lawyer-self-represent-pro-se-attorney-rcna230401</a:t>
            </a:r>
            <a:endParaRPr/>
          </a:p>
        </p:txBody>
      </p:sp>
      <p:sp>
        <p:nvSpPr>
          <p:cNvPr id="157" name="Google Shape;157;p9"/>
          <p:cNvSpPr txBox="1"/>
          <p:nvPr/>
        </p:nvSpPr>
        <p:spPr>
          <a:xfrm>
            <a:off x="502920" y="6382512"/>
            <a:ext cx="54864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FA3C2"/>
              </a:buClr>
              <a:buSzPts val="900"/>
              <a:buFont typeface="Calibri"/>
              <a:buNone/>
            </a:pPr>
            <a:r>
              <a:rPr lang="en-US" sz="900">
                <a:solidFill>
                  <a:srgbClr val="8FA3C2"/>
                </a:solidFill>
                <a:latin typeface="Calibri"/>
                <a:ea typeface="Calibri"/>
                <a:cs typeface="Calibri"/>
                <a:sym typeface="Calibri"/>
              </a:rPr>
              <a:t>AREC  ·  AI AND RESEARCH EMPOWERMENT CHALLENGE</a:t>
            </a:r>
            <a:endParaRPr/>
          </a:p>
        </p:txBody>
      </p:sp>
      <p:sp>
        <p:nvSpPr>
          <p:cNvPr id="158" name="Google Shape;158;p9"/>
          <p:cNvSpPr txBox="1"/>
          <p:nvPr/>
        </p:nvSpPr>
        <p:spPr>
          <a:xfrm>
            <a:off x="11140135" y="6382512"/>
            <a:ext cx="5486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8FA3C2"/>
              </a:buClr>
              <a:buSzPts val="1000"/>
              <a:buFont typeface="Calibri"/>
              <a:buNone/>
            </a:pPr>
            <a:r>
              <a:rPr b="1" lang="en-US" sz="1000">
                <a:solidFill>
                  <a:srgbClr val="8FA3C2"/>
                </a:solidFill>
                <a:latin typeface="Calibri"/>
                <a:ea typeface="Calibri"/>
                <a:cs typeface="Calibri"/>
                <a:sym typeface="Calibri"/>
              </a:rPr>
              <a:t>9</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2026-07-25T07:11:05Z</dcterms:created>
  <dc:creator>Nwogboji Emmanuel Usulor</dc:creator>
</cp:coreProperties>
</file>